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7" r:id="rId4"/>
    <p:sldId id="268" r:id="rId5"/>
    <p:sldId id="269" r:id="rId6"/>
    <p:sldId id="261" r:id="rId7"/>
    <p:sldId id="258" r:id="rId8"/>
    <p:sldId id="259" r:id="rId9"/>
    <p:sldId id="260" r:id="rId10"/>
    <p:sldId id="262" r:id="rId11"/>
    <p:sldId id="263" r:id="rId12"/>
    <p:sldId id="265" r:id="rId13"/>
    <p:sldId id="264" r:id="rId14"/>
    <p:sldId id="266" r:id="rId15"/>
    <p:sldId id="270" r:id="rId16"/>
    <p:sldId id="271" r:id="rId17"/>
    <p:sldId id="272" r:id="rId18"/>
    <p:sldId id="288" r:id="rId19"/>
    <p:sldId id="273" r:id="rId20"/>
    <p:sldId id="274" r:id="rId21"/>
    <p:sldId id="275" r:id="rId22"/>
    <p:sldId id="281" r:id="rId23"/>
    <p:sldId id="283" r:id="rId24"/>
    <p:sldId id="282" r:id="rId25"/>
    <p:sldId id="276" r:id="rId26"/>
    <p:sldId id="280" r:id="rId27"/>
    <p:sldId id="279" r:id="rId28"/>
    <p:sldId id="284" r:id="rId29"/>
    <p:sldId id="286" r:id="rId30"/>
    <p:sldId id="287" r:id="rId31"/>
    <p:sldId id="278" r:id="rId3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6060"/>
    <a:srgbClr val="DAFBFE"/>
    <a:srgbClr val="37E7F9"/>
    <a:srgbClr val="B9D4ED"/>
    <a:srgbClr val="FDB533"/>
    <a:srgbClr val="84A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B6AFD-0ABB-467D-A016-9DE11B5D9E3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E12BB58-1A31-4AE0-B4FC-005B48334670}">
      <dgm:prSet phldrT="[Szöveg]" custT="1"/>
      <dgm:spPr/>
      <dgm:t>
        <a:bodyPr/>
        <a:lstStyle/>
        <a:p>
          <a:r>
            <a:rPr lang="hu-HU" sz="2800" b="1" dirty="0" smtClean="0">
              <a:solidFill>
                <a:srgbClr val="FF0000"/>
              </a:solidFill>
            </a:rPr>
            <a:t>Nyelvtudás</a:t>
          </a:r>
        </a:p>
        <a:p>
          <a:r>
            <a:rPr lang="hu-HU" sz="2800" b="1" dirty="0" smtClean="0">
              <a:solidFill>
                <a:srgbClr val="FF0000"/>
              </a:solidFill>
            </a:rPr>
            <a:t>(max.40 pont)</a:t>
          </a:r>
        </a:p>
      </dgm:t>
    </dgm:pt>
    <dgm:pt modelId="{79F9DDF5-1C57-4EFF-8058-16176E0555AD}" type="parTrans" cxnId="{D3EA5D18-7AB7-4CC1-8979-6B0600E7CC15}">
      <dgm:prSet/>
      <dgm:spPr/>
      <dgm:t>
        <a:bodyPr/>
        <a:lstStyle/>
        <a:p>
          <a:endParaRPr lang="hu-HU"/>
        </a:p>
      </dgm:t>
    </dgm:pt>
    <dgm:pt modelId="{31CB5C8C-317E-4883-936E-B05CE0669115}" type="sibTrans" cxnId="{D3EA5D18-7AB7-4CC1-8979-6B0600E7CC15}">
      <dgm:prSet/>
      <dgm:spPr/>
      <dgm:t>
        <a:bodyPr/>
        <a:lstStyle/>
        <a:p>
          <a:endParaRPr lang="hu-HU"/>
        </a:p>
      </dgm:t>
    </dgm:pt>
    <dgm:pt modelId="{270C5ECD-FB37-449B-BEF9-0E7C6EAC5F48}">
      <dgm:prSet phldrT="[Szöveg]" custT="1"/>
      <dgm:spPr/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B2 (középfokú) komplex államilag elismert nyelvvizsga bizonyítványért </a:t>
          </a:r>
        </a:p>
        <a:p>
          <a:r>
            <a:rPr lang="hu-HU" sz="2800" b="1" dirty="0" smtClean="0">
              <a:solidFill>
                <a:schemeClr val="tx1"/>
              </a:solidFill>
            </a:rPr>
            <a:t>28 pont  </a:t>
          </a:r>
          <a:endParaRPr lang="hu-HU" sz="2800" b="1" dirty="0">
            <a:solidFill>
              <a:schemeClr val="tx1"/>
            </a:solidFill>
          </a:endParaRPr>
        </a:p>
      </dgm:t>
    </dgm:pt>
    <dgm:pt modelId="{FDD88F4F-1FC3-4CFF-BC35-02A70244823E}" type="parTrans" cxnId="{036BE8E4-5D4A-49A6-92F1-F1C5CC280B14}">
      <dgm:prSet/>
      <dgm:spPr/>
      <dgm:t>
        <a:bodyPr/>
        <a:lstStyle/>
        <a:p>
          <a:endParaRPr lang="hu-HU"/>
        </a:p>
      </dgm:t>
    </dgm:pt>
    <dgm:pt modelId="{72210F44-DB84-459F-9577-53061DDF8C83}" type="sibTrans" cxnId="{036BE8E4-5D4A-49A6-92F1-F1C5CC280B14}">
      <dgm:prSet/>
      <dgm:spPr/>
      <dgm:t>
        <a:bodyPr/>
        <a:lstStyle/>
        <a:p>
          <a:endParaRPr lang="hu-HU"/>
        </a:p>
      </dgm:t>
    </dgm:pt>
    <dgm:pt modelId="{E442306F-2854-451C-A309-AEFCD55D2798}">
      <dgm:prSet phldrT="[Szöveg]" custT="1"/>
      <dgm:spPr/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C1 (felsőfokú) komplex államilag elismert nyelvvizsga bizonyítványért 40 pont</a:t>
          </a:r>
          <a:endParaRPr lang="hu-HU" sz="2800" b="1" dirty="0">
            <a:solidFill>
              <a:schemeClr val="tx1"/>
            </a:solidFill>
          </a:endParaRPr>
        </a:p>
      </dgm:t>
    </dgm:pt>
    <dgm:pt modelId="{7B9FF4F0-4E40-49EB-B259-058AF2993BF2}" type="parTrans" cxnId="{0E43F375-9D39-4AB6-8418-80CF9820799E}">
      <dgm:prSet/>
      <dgm:spPr/>
      <dgm:t>
        <a:bodyPr/>
        <a:lstStyle/>
        <a:p>
          <a:endParaRPr lang="hu-HU"/>
        </a:p>
      </dgm:t>
    </dgm:pt>
    <dgm:pt modelId="{C0D51D87-4062-42F4-B264-4E8B48488C75}" type="sibTrans" cxnId="{0E43F375-9D39-4AB6-8418-80CF9820799E}">
      <dgm:prSet/>
      <dgm:spPr/>
      <dgm:t>
        <a:bodyPr/>
        <a:lstStyle/>
        <a:p>
          <a:endParaRPr lang="hu-HU"/>
        </a:p>
      </dgm:t>
    </dgm:pt>
    <dgm:pt modelId="{04D31602-B45F-4940-B27F-C0B0B60FA086}" type="pres">
      <dgm:prSet presAssocID="{96CB6AFD-0ABB-467D-A016-9DE11B5D9E3C}" presName="linearFlow" presStyleCnt="0">
        <dgm:presLayoutVars>
          <dgm:dir/>
          <dgm:resizeHandles val="exact"/>
        </dgm:presLayoutVars>
      </dgm:prSet>
      <dgm:spPr/>
    </dgm:pt>
    <dgm:pt modelId="{E81A9F82-4A1A-4AFF-A0EA-3A80E9FB7887}" type="pres">
      <dgm:prSet presAssocID="{4E12BB58-1A31-4AE0-B4FC-005B48334670}" presName="composite" presStyleCnt="0"/>
      <dgm:spPr/>
    </dgm:pt>
    <dgm:pt modelId="{AA1011A9-F4BC-40C1-81D0-998B1FF552A4}" type="pres">
      <dgm:prSet presAssocID="{4E12BB58-1A31-4AE0-B4FC-005B48334670}" presName="imgShp" presStyleLbl="fgImgPlace1" presStyleIdx="0" presStyleCnt="3" custScaleY="98255" custLinFactNeighborX="149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8C3651EE-0BC3-4EB2-9018-E42A78A845FF}" type="pres">
      <dgm:prSet presAssocID="{4E12BB58-1A31-4AE0-B4FC-005B4833467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07BBA6B-5D8E-49CD-8B75-E5C284CF82DB}" type="pres">
      <dgm:prSet presAssocID="{31CB5C8C-317E-4883-936E-B05CE0669115}" presName="spacing" presStyleCnt="0"/>
      <dgm:spPr/>
    </dgm:pt>
    <dgm:pt modelId="{FD555BE2-A8C1-421C-BABB-AB0692E2746F}" type="pres">
      <dgm:prSet presAssocID="{270C5ECD-FB37-449B-BEF9-0E7C6EAC5F48}" presName="composite" presStyleCnt="0"/>
      <dgm:spPr/>
    </dgm:pt>
    <dgm:pt modelId="{91C78242-F307-4C76-9023-7808D776B72C}" type="pres">
      <dgm:prSet presAssocID="{270C5ECD-FB37-449B-BEF9-0E7C6EAC5F48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22F22009-0B15-49B1-AD1A-B13BBBC8DFB1}" type="pres">
      <dgm:prSet presAssocID="{270C5ECD-FB37-449B-BEF9-0E7C6EAC5F48}" presName="txShp" presStyleLbl="node1" presStyleIdx="1" presStyleCnt="3" custScaleY="12172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F3C297-0DB8-4717-8742-919125B14349}" type="pres">
      <dgm:prSet presAssocID="{72210F44-DB84-459F-9577-53061DDF8C83}" presName="spacing" presStyleCnt="0"/>
      <dgm:spPr/>
    </dgm:pt>
    <dgm:pt modelId="{76A36E2D-68F8-45F9-A94A-105C6512B2C8}" type="pres">
      <dgm:prSet presAssocID="{E442306F-2854-451C-A309-AEFCD55D2798}" presName="composite" presStyleCnt="0"/>
      <dgm:spPr/>
    </dgm:pt>
    <dgm:pt modelId="{9315AC20-A6F6-4F95-954A-A1988CB0B078}" type="pres">
      <dgm:prSet presAssocID="{E442306F-2854-451C-A309-AEFCD55D2798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74C46488-BA94-42A0-91CF-E57AB0C3360C}" type="pres">
      <dgm:prSet presAssocID="{E442306F-2854-451C-A309-AEFCD55D279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3EA5D18-7AB7-4CC1-8979-6B0600E7CC15}" srcId="{96CB6AFD-0ABB-467D-A016-9DE11B5D9E3C}" destId="{4E12BB58-1A31-4AE0-B4FC-005B48334670}" srcOrd="0" destOrd="0" parTransId="{79F9DDF5-1C57-4EFF-8058-16176E0555AD}" sibTransId="{31CB5C8C-317E-4883-936E-B05CE0669115}"/>
    <dgm:cxn modelId="{FD184CCD-319C-4CD9-A995-606A18F41F1A}" type="presOf" srcId="{4E12BB58-1A31-4AE0-B4FC-005B48334670}" destId="{8C3651EE-0BC3-4EB2-9018-E42A78A845FF}" srcOrd="0" destOrd="0" presId="urn:microsoft.com/office/officeart/2005/8/layout/vList3"/>
    <dgm:cxn modelId="{036BE8E4-5D4A-49A6-92F1-F1C5CC280B14}" srcId="{96CB6AFD-0ABB-467D-A016-9DE11B5D9E3C}" destId="{270C5ECD-FB37-449B-BEF9-0E7C6EAC5F48}" srcOrd="1" destOrd="0" parTransId="{FDD88F4F-1FC3-4CFF-BC35-02A70244823E}" sibTransId="{72210F44-DB84-459F-9577-53061DDF8C83}"/>
    <dgm:cxn modelId="{4083DE2B-03B7-4271-9E84-A631F3C358B6}" type="presOf" srcId="{270C5ECD-FB37-449B-BEF9-0E7C6EAC5F48}" destId="{22F22009-0B15-49B1-AD1A-B13BBBC8DFB1}" srcOrd="0" destOrd="0" presId="urn:microsoft.com/office/officeart/2005/8/layout/vList3"/>
    <dgm:cxn modelId="{D64CCC2A-93D2-44C8-97A7-E8F47471F817}" type="presOf" srcId="{96CB6AFD-0ABB-467D-A016-9DE11B5D9E3C}" destId="{04D31602-B45F-4940-B27F-C0B0B60FA086}" srcOrd="0" destOrd="0" presId="urn:microsoft.com/office/officeart/2005/8/layout/vList3"/>
    <dgm:cxn modelId="{D0932DE9-AFF3-4004-BBBA-7D2293E41FCA}" type="presOf" srcId="{E442306F-2854-451C-A309-AEFCD55D2798}" destId="{74C46488-BA94-42A0-91CF-E57AB0C3360C}" srcOrd="0" destOrd="0" presId="urn:microsoft.com/office/officeart/2005/8/layout/vList3"/>
    <dgm:cxn modelId="{0E43F375-9D39-4AB6-8418-80CF9820799E}" srcId="{96CB6AFD-0ABB-467D-A016-9DE11B5D9E3C}" destId="{E442306F-2854-451C-A309-AEFCD55D2798}" srcOrd="2" destOrd="0" parTransId="{7B9FF4F0-4E40-49EB-B259-058AF2993BF2}" sibTransId="{C0D51D87-4062-42F4-B264-4E8B48488C75}"/>
    <dgm:cxn modelId="{02ADFB01-5853-4045-9604-A0BA2A36868D}" type="presParOf" srcId="{04D31602-B45F-4940-B27F-C0B0B60FA086}" destId="{E81A9F82-4A1A-4AFF-A0EA-3A80E9FB7887}" srcOrd="0" destOrd="0" presId="urn:microsoft.com/office/officeart/2005/8/layout/vList3"/>
    <dgm:cxn modelId="{5A8B868C-703B-48E8-9C53-82AA598C2FA4}" type="presParOf" srcId="{E81A9F82-4A1A-4AFF-A0EA-3A80E9FB7887}" destId="{AA1011A9-F4BC-40C1-81D0-998B1FF552A4}" srcOrd="0" destOrd="0" presId="urn:microsoft.com/office/officeart/2005/8/layout/vList3"/>
    <dgm:cxn modelId="{8EC0E6F9-D3F0-4464-981C-7F5735760A28}" type="presParOf" srcId="{E81A9F82-4A1A-4AFF-A0EA-3A80E9FB7887}" destId="{8C3651EE-0BC3-4EB2-9018-E42A78A845FF}" srcOrd="1" destOrd="0" presId="urn:microsoft.com/office/officeart/2005/8/layout/vList3"/>
    <dgm:cxn modelId="{FA493646-0EDD-4340-B0F3-A34B745B9905}" type="presParOf" srcId="{04D31602-B45F-4940-B27F-C0B0B60FA086}" destId="{A07BBA6B-5D8E-49CD-8B75-E5C284CF82DB}" srcOrd="1" destOrd="0" presId="urn:microsoft.com/office/officeart/2005/8/layout/vList3"/>
    <dgm:cxn modelId="{A2E76E12-96FF-405A-9C8B-F02FD3CC7F59}" type="presParOf" srcId="{04D31602-B45F-4940-B27F-C0B0B60FA086}" destId="{FD555BE2-A8C1-421C-BABB-AB0692E2746F}" srcOrd="2" destOrd="0" presId="urn:microsoft.com/office/officeart/2005/8/layout/vList3"/>
    <dgm:cxn modelId="{74AB7BE3-0143-4383-A522-584F4DF25158}" type="presParOf" srcId="{FD555BE2-A8C1-421C-BABB-AB0692E2746F}" destId="{91C78242-F307-4C76-9023-7808D776B72C}" srcOrd="0" destOrd="0" presId="urn:microsoft.com/office/officeart/2005/8/layout/vList3"/>
    <dgm:cxn modelId="{818ABE57-AD9E-40E1-B2A1-FC0DA5F83E0A}" type="presParOf" srcId="{FD555BE2-A8C1-421C-BABB-AB0692E2746F}" destId="{22F22009-0B15-49B1-AD1A-B13BBBC8DFB1}" srcOrd="1" destOrd="0" presId="urn:microsoft.com/office/officeart/2005/8/layout/vList3"/>
    <dgm:cxn modelId="{0D61866B-0798-4A91-AAC0-02CFFD00643F}" type="presParOf" srcId="{04D31602-B45F-4940-B27F-C0B0B60FA086}" destId="{8BF3C297-0DB8-4717-8742-919125B14349}" srcOrd="3" destOrd="0" presId="urn:microsoft.com/office/officeart/2005/8/layout/vList3"/>
    <dgm:cxn modelId="{CD3D795F-3027-46BB-82DC-5844F2299F46}" type="presParOf" srcId="{04D31602-B45F-4940-B27F-C0B0B60FA086}" destId="{76A36E2D-68F8-45F9-A94A-105C6512B2C8}" srcOrd="4" destOrd="0" presId="urn:microsoft.com/office/officeart/2005/8/layout/vList3"/>
    <dgm:cxn modelId="{231FB7B1-0465-46F3-BBE2-68F650542F2C}" type="presParOf" srcId="{76A36E2D-68F8-45F9-A94A-105C6512B2C8}" destId="{9315AC20-A6F6-4F95-954A-A1988CB0B078}" srcOrd="0" destOrd="0" presId="urn:microsoft.com/office/officeart/2005/8/layout/vList3"/>
    <dgm:cxn modelId="{6656DF22-AC74-43FE-ACB2-3C5FB4C3AECE}" type="presParOf" srcId="{76A36E2D-68F8-45F9-A94A-105C6512B2C8}" destId="{74C46488-BA94-42A0-91CF-E57AB0C3360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284F01-84AF-4A0E-8C3F-56043B09F74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0E5B100-4217-4EA7-AC1C-9145A89C38E2}">
      <dgm:prSet phldrT="[Szöveg]" custT="1"/>
      <dgm:spPr/>
      <dgm:t>
        <a:bodyPr/>
        <a:lstStyle/>
        <a:p>
          <a:endParaRPr lang="hu-HU" sz="2800" dirty="0" smtClean="0"/>
        </a:p>
        <a:p>
          <a:r>
            <a:rPr lang="hu-HU" sz="2800" b="1" dirty="0" smtClean="0">
              <a:solidFill>
                <a:srgbClr val="FF0000"/>
              </a:solidFill>
            </a:rPr>
            <a:t>Emelt szintű érettségi vizsga</a:t>
          </a:r>
        </a:p>
        <a:p>
          <a:r>
            <a:rPr lang="hu-HU" sz="2800" b="1" dirty="0" smtClean="0">
              <a:solidFill>
                <a:srgbClr val="FF0000"/>
              </a:solidFill>
            </a:rPr>
            <a:t>(maximum 100 pont) </a:t>
          </a:r>
        </a:p>
        <a:p>
          <a:endParaRPr lang="hu-HU" sz="2800" dirty="0"/>
        </a:p>
      </dgm:t>
    </dgm:pt>
    <dgm:pt modelId="{8F12B53F-1B7F-4861-81B5-D7B699A183E1}" type="parTrans" cxnId="{781495EB-1832-4FA6-B57F-41C84B39DE7A}">
      <dgm:prSet/>
      <dgm:spPr/>
      <dgm:t>
        <a:bodyPr/>
        <a:lstStyle/>
        <a:p>
          <a:endParaRPr lang="hu-HU"/>
        </a:p>
      </dgm:t>
    </dgm:pt>
    <dgm:pt modelId="{E818ABA9-F101-4EC2-A498-A7A55C54C00C}" type="sibTrans" cxnId="{781495EB-1832-4FA6-B57F-41C84B39DE7A}">
      <dgm:prSet/>
      <dgm:spPr/>
      <dgm:t>
        <a:bodyPr/>
        <a:lstStyle/>
        <a:p>
          <a:endParaRPr lang="hu-HU"/>
        </a:p>
      </dgm:t>
    </dgm:pt>
    <dgm:pt modelId="{97ED5AB7-D1C5-4722-9420-9772E7A8EEB9}">
      <dgm:prSet phldrT="[Szöveg]" custT="1"/>
      <dgm:spPr/>
      <dgm:t>
        <a:bodyPr/>
        <a:lstStyle/>
        <a:p>
          <a:r>
            <a:rPr lang="hu-HU" sz="2400" b="1" dirty="0" smtClean="0">
              <a:solidFill>
                <a:schemeClr val="tx1"/>
              </a:solidFill>
            </a:rPr>
            <a:t>Minimum 45%-</a:t>
          </a:r>
          <a:r>
            <a:rPr lang="hu-HU" sz="2400" b="1" dirty="0" err="1" smtClean="0">
              <a:solidFill>
                <a:schemeClr val="tx1"/>
              </a:solidFill>
            </a:rPr>
            <a:t>os</a:t>
          </a:r>
          <a:r>
            <a:rPr lang="hu-HU" sz="2400" b="1" dirty="0" smtClean="0">
              <a:solidFill>
                <a:schemeClr val="tx1"/>
              </a:solidFill>
            </a:rPr>
            <a:t> eredmény </a:t>
          </a:r>
          <a:r>
            <a:rPr lang="hu-HU" sz="2400" b="0" dirty="0" smtClean="0">
              <a:solidFill>
                <a:schemeClr val="tx1"/>
              </a:solidFill>
            </a:rPr>
            <a:t>amennyiben annak százalékos eredményéből történik az érettségi pontszámítása </a:t>
          </a:r>
          <a:r>
            <a:rPr lang="hu-HU" sz="2400" b="1" dirty="0" smtClean="0">
              <a:solidFill>
                <a:schemeClr val="tx1"/>
              </a:solidFill>
            </a:rPr>
            <a:t>vizsgatárgyanként 50 többletpont</a:t>
          </a:r>
          <a:endParaRPr lang="hu-HU" sz="2400" b="1" dirty="0">
            <a:solidFill>
              <a:schemeClr val="tx1"/>
            </a:solidFill>
          </a:endParaRPr>
        </a:p>
      </dgm:t>
    </dgm:pt>
    <dgm:pt modelId="{43AEAAA8-221B-4A49-BBD9-C1EEBFC8314C}" type="parTrans" cxnId="{5061E210-5D6C-4F30-9DD9-D12A6E1E5785}">
      <dgm:prSet/>
      <dgm:spPr/>
      <dgm:t>
        <a:bodyPr/>
        <a:lstStyle/>
        <a:p>
          <a:endParaRPr lang="hu-HU"/>
        </a:p>
      </dgm:t>
    </dgm:pt>
    <dgm:pt modelId="{D023BA06-D207-4BDC-8C26-448CDBE45F43}" type="sibTrans" cxnId="{5061E210-5D6C-4F30-9DD9-D12A6E1E5785}">
      <dgm:prSet/>
      <dgm:spPr/>
      <dgm:t>
        <a:bodyPr/>
        <a:lstStyle/>
        <a:p>
          <a:endParaRPr lang="hu-HU"/>
        </a:p>
      </dgm:t>
    </dgm:pt>
    <dgm:pt modelId="{A24B3A80-8699-48AF-B7CE-A3F86B8AB628}">
      <dgm:prSet phldrT="[Szöveg]" custT="1"/>
      <dgm:spPr/>
      <dgm:t>
        <a:bodyPr/>
        <a:lstStyle/>
        <a:p>
          <a:r>
            <a:rPr lang="hu-HU" sz="2400" dirty="0" smtClean="0">
              <a:solidFill>
                <a:schemeClr val="tx1"/>
              </a:solidFill>
            </a:rPr>
            <a:t>1 emelt szintű érettségiért 50 pont, 2 emelt szintű érettségiért 100 pont</a:t>
          </a:r>
          <a:endParaRPr lang="hu-HU" sz="2400" dirty="0">
            <a:solidFill>
              <a:schemeClr val="tx1"/>
            </a:solidFill>
          </a:endParaRPr>
        </a:p>
      </dgm:t>
    </dgm:pt>
    <dgm:pt modelId="{5F6B8C60-BC86-4EC9-970D-71741B59D29F}" type="parTrans" cxnId="{85CEF9DB-521E-46F2-BD67-4AC9311F15E1}">
      <dgm:prSet/>
      <dgm:spPr/>
      <dgm:t>
        <a:bodyPr/>
        <a:lstStyle/>
        <a:p>
          <a:endParaRPr lang="hu-HU"/>
        </a:p>
      </dgm:t>
    </dgm:pt>
    <dgm:pt modelId="{F609F9FA-EFDF-472C-A61E-5195DEEF3E1D}" type="sibTrans" cxnId="{85CEF9DB-521E-46F2-BD67-4AC9311F15E1}">
      <dgm:prSet/>
      <dgm:spPr/>
      <dgm:t>
        <a:bodyPr/>
        <a:lstStyle/>
        <a:p>
          <a:endParaRPr lang="hu-HU"/>
        </a:p>
      </dgm:t>
    </dgm:pt>
    <dgm:pt modelId="{15B53273-72FD-4D4C-A7A2-FD0AF2F81273}" type="pres">
      <dgm:prSet presAssocID="{9C284F01-84AF-4A0E-8C3F-56043B09F74B}" presName="linearFlow" presStyleCnt="0">
        <dgm:presLayoutVars>
          <dgm:dir/>
          <dgm:resizeHandles val="exact"/>
        </dgm:presLayoutVars>
      </dgm:prSet>
      <dgm:spPr/>
    </dgm:pt>
    <dgm:pt modelId="{EAA009F8-BA8D-4DE5-AFCD-1BE2A4934BB4}" type="pres">
      <dgm:prSet presAssocID="{D0E5B100-4217-4EA7-AC1C-9145A89C38E2}" presName="composite" presStyleCnt="0"/>
      <dgm:spPr/>
    </dgm:pt>
    <dgm:pt modelId="{4AA9473F-A116-4F94-8EB4-D5BEAEB47012}" type="pres">
      <dgm:prSet presAssocID="{D0E5B100-4217-4EA7-AC1C-9145A89C38E2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C87299AB-43B1-4205-9C7C-79F1D1B22B7D}" type="pres">
      <dgm:prSet presAssocID="{D0E5B100-4217-4EA7-AC1C-9145A89C38E2}" presName="txShp" presStyleLbl="node1" presStyleIdx="0" presStyleCnt="3" custScaleY="1246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8CD09B-F1A3-48B6-B50D-C1A512D38695}" type="pres">
      <dgm:prSet presAssocID="{E818ABA9-F101-4EC2-A498-A7A55C54C00C}" presName="spacing" presStyleCnt="0"/>
      <dgm:spPr/>
    </dgm:pt>
    <dgm:pt modelId="{C6FF6BD5-980F-438C-9A62-C16AF619F2F2}" type="pres">
      <dgm:prSet presAssocID="{97ED5AB7-D1C5-4722-9420-9772E7A8EEB9}" presName="composite" presStyleCnt="0"/>
      <dgm:spPr/>
    </dgm:pt>
    <dgm:pt modelId="{F5221810-AEFE-4EB1-BAB0-AE9FD59464B1}" type="pres">
      <dgm:prSet presAssocID="{97ED5AB7-D1C5-4722-9420-9772E7A8EEB9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hu-HU"/>
        </a:p>
      </dgm:t>
    </dgm:pt>
    <dgm:pt modelId="{41382577-2151-40D6-BCD5-B64CCBB77AE3}" type="pres">
      <dgm:prSet presAssocID="{97ED5AB7-D1C5-4722-9420-9772E7A8EEB9}" presName="txShp" presStyleLbl="node1" presStyleIdx="1" presStyleCnt="3" custScaleY="156909" custLinFactNeighborX="-367" custLinFactNeighborY="-260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7EE2623-7E8E-44A4-9CA1-9EA66D358780}" type="pres">
      <dgm:prSet presAssocID="{D023BA06-D207-4BDC-8C26-448CDBE45F43}" presName="spacing" presStyleCnt="0"/>
      <dgm:spPr/>
    </dgm:pt>
    <dgm:pt modelId="{CCF3454F-9DDA-47CD-9A6C-2A96C4499718}" type="pres">
      <dgm:prSet presAssocID="{A24B3A80-8699-48AF-B7CE-A3F86B8AB628}" presName="composite" presStyleCnt="0"/>
      <dgm:spPr/>
    </dgm:pt>
    <dgm:pt modelId="{08945E36-1623-4125-8289-8DC9CF0C8E43}" type="pres">
      <dgm:prSet presAssocID="{A24B3A80-8699-48AF-B7CE-A3F86B8AB628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F2309D9-D19A-40C6-A006-063A53272F98}" type="pres">
      <dgm:prSet presAssocID="{A24B3A80-8699-48AF-B7CE-A3F86B8AB62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061E210-5D6C-4F30-9DD9-D12A6E1E5785}" srcId="{9C284F01-84AF-4A0E-8C3F-56043B09F74B}" destId="{97ED5AB7-D1C5-4722-9420-9772E7A8EEB9}" srcOrd="1" destOrd="0" parTransId="{43AEAAA8-221B-4A49-BBD9-C1EEBFC8314C}" sibTransId="{D023BA06-D207-4BDC-8C26-448CDBE45F43}"/>
    <dgm:cxn modelId="{781495EB-1832-4FA6-B57F-41C84B39DE7A}" srcId="{9C284F01-84AF-4A0E-8C3F-56043B09F74B}" destId="{D0E5B100-4217-4EA7-AC1C-9145A89C38E2}" srcOrd="0" destOrd="0" parTransId="{8F12B53F-1B7F-4861-81B5-D7B699A183E1}" sibTransId="{E818ABA9-F101-4EC2-A498-A7A55C54C00C}"/>
    <dgm:cxn modelId="{43452901-7371-4200-B9E1-A7F027D896A3}" type="presOf" srcId="{9C284F01-84AF-4A0E-8C3F-56043B09F74B}" destId="{15B53273-72FD-4D4C-A7A2-FD0AF2F81273}" srcOrd="0" destOrd="0" presId="urn:microsoft.com/office/officeart/2005/8/layout/vList3"/>
    <dgm:cxn modelId="{62A22D70-9578-4A6C-99EB-A426D811D35D}" type="presOf" srcId="{A24B3A80-8699-48AF-B7CE-A3F86B8AB628}" destId="{9F2309D9-D19A-40C6-A006-063A53272F98}" srcOrd="0" destOrd="0" presId="urn:microsoft.com/office/officeart/2005/8/layout/vList3"/>
    <dgm:cxn modelId="{503F74AD-242A-4FF4-885A-AA79A14AD1FA}" type="presOf" srcId="{97ED5AB7-D1C5-4722-9420-9772E7A8EEB9}" destId="{41382577-2151-40D6-BCD5-B64CCBB77AE3}" srcOrd="0" destOrd="0" presId="urn:microsoft.com/office/officeart/2005/8/layout/vList3"/>
    <dgm:cxn modelId="{A8C1DF67-B1B2-42DC-AF80-58B553D1C144}" type="presOf" srcId="{D0E5B100-4217-4EA7-AC1C-9145A89C38E2}" destId="{C87299AB-43B1-4205-9C7C-79F1D1B22B7D}" srcOrd="0" destOrd="0" presId="urn:microsoft.com/office/officeart/2005/8/layout/vList3"/>
    <dgm:cxn modelId="{85CEF9DB-521E-46F2-BD67-4AC9311F15E1}" srcId="{9C284F01-84AF-4A0E-8C3F-56043B09F74B}" destId="{A24B3A80-8699-48AF-B7CE-A3F86B8AB628}" srcOrd="2" destOrd="0" parTransId="{5F6B8C60-BC86-4EC9-970D-71741B59D29F}" sibTransId="{F609F9FA-EFDF-472C-A61E-5195DEEF3E1D}"/>
    <dgm:cxn modelId="{5AF22DA7-2492-4A80-A200-80D249F0BBDA}" type="presParOf" srcId="{15B53273-72FD-4D4C-A7A2-FD0AF2F81273}" destId="{EAA009F8-BA8D-4DE5-AFCD-1BE2A4934BB4}" srcOrd="0" destOrd="0" presId="urn:microsoft.com/office/officeart/2005/8/layout/vList3"/>
    <dgm:cxn modelId="{3AB9BFBF-FC80-48F7-AA45-73FEAD1191EB}" type="presParOf" srcId="{EAA009F8-BA8D-4DE5-AFCD-1BE2A4934BB4}" destId="{4AA9473F-A116-4F94-8EB4-D5BEAEB47012}" srcOrd="0" destOrd="0" presId="urn:microsoft.com/office/officeart/2005/8/layout/vList3"/>
    <dgm:cxn modelId="{E27D0AC6-5E12-4FF8-9FFC-7772D635947B}" type="presParOf" srcId="{EAA009F8-BA8D-4DE5-AFCD-1BE2A4934BB4}" destId="{C87299AB-43B1-4205-9C7C-79F1D1B22B7D}" srcOrd="1" destOrd="0" presId="urn:microsoft.com/office/officeart/2005/8/layout/vList3"/>
    <dgm:cxn modelId="{0C7472B7-916E-4CEF-B459-5F1255086E7F}" type="presParOf" srcId="{15B53273-72FD-4D4C-A7A2-FD0AF2F81273}" destId="{898CD09B-F1A3-48B6-B50D-C1A512D38695}" srcOrd="1" destOrd="0" presId="urn:microsoft.com/office/officeart/2005/8/layout/vList3"/>
    <dgm:cxn modelId="{A815B8B6-AC6B-4B67-A9C8-E80915F89C2F}" type="presParOf" srcId="{15B53273-72FD-4D4C-A7A2-FD0AF2F81273}" destId="{C6FF6BD5-980F-438C-9A62-C16AF619F2F2}" srcOrd="2" destOrd="0" presId="urn:microsoft.com/office/officeart/2005/8/layout/vList3"/>
    <dgm:cxn modelId="{62D02743-AA35-431A-B86C-B35CAD0EE441}" type="presParOf" srcId="{C6FF6BD5-980F-438C-9A62-C16AF619F2F2}" destId="{F5221810-AEFE-4EB1-BAB0-AE9FD59464B1}" srcOrd="0" destOrd="0" presId="urn:microsoft.com/office/officeart/2005/8/layout/vList3"/>
    <dgm:cxn modelId="{CA53D392-7588-4F0B-9268-177A2E34593D}" type="presParOf" srcId="{C6FF6BD5-980F-438C-9A62-C16AF619F2F2}" destId="{41382577-2151-40D6-BCD5-B64CCBB77AE3}" srcOrd="1" destOrd="0" presId="urn:microsoft.com/office/officeart/2005/8/layout/vList3"/>
    <dgm:cxn modelId="{A51580E0-233D-4F43-B051-2C174AD28B72}" type="presParOf" srcId="{15B53273-72FD-4D4C-A7A2-FD0AF2F81273}" destId="{87EE2623-7E8E-44A4-9CA1-9EA66D358780}" srcOrd="3" destOrd="0" presId="urn:microsoft.com/office/officeart/2005/8/layout/vList3"/>
    <dgm:cxn modelId="{80035204-F05C-43D9-8518-1088C9A3B793}" type="presParOf" srcId="{15B53273-72FD-4D4C-A7A2-FD0AF2F81273}" destId="{CCF3454F-9DDA-47CD-9A6C-2A96C4499718}" srcOrd="4" destOrd="0" presId="urn:microsoft.com/office/officeart/2005/8/layout/vList3"/>
    <dgm:cxn modelId="{CF06F162-6ABC-4BBD-B2DB-5EA707DF1D5E}" type="presParOf" srcId="{CCF3454F-9DDA-47CD-9A6C-2A96C4499718}" destId="{08945E36-1623-4125-8289-8DC9CF0C8E43}" srcOrd="0" destOrd="0" presId="urn:microsoft.com/office/officeart/2005/8/layout/vList3"/>
    <dgm:cxn modelId="{F9C1B3D1-637A-4C3D-8A0F-1AB0E766AF9B}" type="presParOf" srcId="{CCF3454F-9DDA-47CD-9A6C-2A96C4499718}" destId="{9F2309D9-D19A-40C6-A006-063A53272F9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A9D76-B6E5-465F-8641-F6AB7BC4218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497BDA0-B3D3-4E9F-8A86-8BCEDA1607D7}">
      <dgm:prSet phldrT="[Szöveg]" custT="1"/>
      <dgm:spPr/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Előnyben részesítés: hátrányos helyzetű, vagy fogyatékossággal élő, vagy gyermekét gondozó: </a:t>
          </a:r>
          <a:r>
            <a:rPr lang="hu-HU" sz="2800" b="1" dirty="0" smtClean="0">
              <a:solidFill>
                <a:srgbClr val="FF0000"/>
              </a:solidFill>
            </a:rPr>
            <a:t>jogcímenként 40 pont</a:t>
          </a:r>
          <a:endParaRPr lang="hu-HU" sz="2800" b="1" dirty="0">
            <a:solidFill>
              <a:srgbClr val="FF0000"/>
            </a:solidFill>
          </a:endParaRPr>
        </a:p>
      </dgm:t>
    </dgm:pt>
    <dgm:pt modelId="{BC403AFB-1982-4777-B35A-C387C7EA6694}" type="parTrans" cxnId="{2BDC19FC-8A21-4123-B0E3-6F6CFE8DE88A}">
      <dgm:prSet/>
      <dgm:spPr/>
      <dgm:t>
        <a:bodyPr/>
        <a:lstStyle/>
        <a:p>
          <a:endParaRPr lang="hu-HU"/>
        </a:p>
      </dgm:t>
    </dgm:pt>
    <dgm:pt modelId="{4CF084FA-CAF0-40F0-9E48-A5E982501C8A}" type="sibTrans" cxnId="{2BDC19FC-8A21-4123-B0E3-6F6CFE8DE88A}">
      <dgm:prSet/>
      <dgm:spPr/>
      <dgm:t>
        <a:bodyPr/>
        <a:lstStyle/>
        <a:p>
          <a:endParaRPr lang="hu-HU"/>
        </a:p>
      </dgm:t>
    </dgm:pt>
    <dgm:pt modelId="{34174EAC-9C6A-4605-897D-EAA011DCC6CC}">
      <dgm:prSet phldrT="[Szöveg]" custT="1"/>
      <dgm:spPr/>
      <dgm:t>
        <a:bodyPr/>
        <a:lstStyle/>
        <a:p>
          <a:r>
            <a:rPr lang="hu-HU" sz="2800" b="1" dirty="0" smtClean="0">
              <a:solidFill>
                <a:schemeClr val="tx1"/>
              </a:solidFill>
            </a:rPr>
            <a:t>Képzési területenként eltérő módon adható: </a:t>
          </a:r>
          <a:r>
            <a:rPr lang="hu-HU" sz="2800" dirty="0" smtClean="0">
              <a:solidFill>
                <a:schemeClr val="tx1"/>
              </a:solidFill>
            </a:rPr>
            <a:t>tanulmányi-, szakmai-, művészeti- vagy sportverseny eredményért, </a:t>
          </a:r>
          <a:r>
            <a:rPr lang="hu-HU" sz="2800" dirty="0" smtClean="0">
              <a:solidFill>
                <a:schemeClr val="tx1"/>
              </a:solidFill>
            </a:rPr>
            <a:t>szakképesítésért, önkéntes tartalékos katonai szolgálatért </a:t>
          </a:r>
          <a:endParaRPr lang="hu-HU" sz="2800" dirty="0">
            <a:solidFill>
              <a:schemeClr val="tx1"/>
            </a:solidFill>
          </a:endParaRPr>
        </a:p>
      </dgm:t>
    </dgm:pt>
    <dgm:pt modelId="{72616BCA-9953-4E76-B2AE-324A1770241E}" type="parTrans" cxnId="{5C04C187-4CB7-4F3C-8944-12F07EF9A87B}">
      <dgm:prSet/>
      <dgm:spPr/>
      <dgm:t>
        <a:bodyPr/>
        <a:lstStyle/>
        <a:p>
          <a:endParaRPr lang="hu-HU"/>
        </a:p>
      </dgm:t>
    </dgm:pt>
    <dgm:pt modelId="{9E3B1AA1-6A20-4D4C-AC82-0EF985F66C26}" type="sibTrans" cxnId="{5C04C187-4CB7-4F3C-8944-12F07EF9A87B}">
      <dgm:prSet/>
      <dgm:spPr/>
      <dgm:t>
        <a:bodyPr/>
        <a:lstStyle/>
        <a:p>
          <a:endParaRPr lang="hu-HU"/>
        </a:p>
      </dgm:t>
    </dgm:pt>
    <dgm:pt modelId="{020583FD-BB9F-4EB1-B1D5-13BCBC59A450}" type="pres">
      <dgm:prSet presAssocID="{6A2A9D76-B6E5-465F-8641-F6AB7BC42181}" presName="linearFlow" presStyleCnt="0">
        <dgm:presLayoutVars>
          <dgm:dir/>
          <dgm:resizeHandles val="exact"/>
        </dgm:presLayoutVars>
      </dgm:prSet>
      <dgm:spPr/>
    </dgm:pt>
    <dgm:pt modelId="{2A35D182-92BA-49D6-993D-94CD1EB7DDCF}" type="pres">
      <dgm:prSet presAssocID="{8497BDA0-B3D3-4E9F-8A86-8BCEDA1607D7}" presName="composite" presStyleCnt="0"/>
      <dgm:spPr/>
    </dgm:pt>
    <dgm:pt modelId="{17A7D66E-C1B8-4125-B065-05C7C75FEA19}" type="pres">
      <dgm:prSet presAssocID="{8497BDA0-B3D3-4E9F-8A86-8BCEDA1607D7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C3DE06FA-8F88-4A21-8FA3-CC07BE7887BD}" type="pres">
      <dgm:prSet presAssocID="{8497BDA0-B3D3-4E9F-8A86-8BCEDA1607D7}" presName="txShp" presStyleLbl="node1" presStyleIdx="0" presStyleCnt="2" custScaleX="106418" custScaleY="184646" custLinFactNeighborX="-4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930632-D0D7-4272-8C5E-F163FE242971}" type="pres">
      <dgm:prSet presAssocID="{4CF084FA-CAF0-40F0-9E48-A5E982501C8A}" presName="spacing" presStyleCnt="0"/>
      <dgm:spPr/>
    </dgm:pt>
    <dgm:pt modelId="{BDB03039-AB9F-41BE-99CC-B5076AFE00D3}" type="pres">
      <dgm:prSet presAssocID="{34174EAC-9C6A-4605-897D-EAA011DCC6CC}" presName="composite" presStyleCnt="0"/>
      <dgm:spPr/>
    </dgm:pt>
    <dgm:pt modelId="{37F0652E-9A0F-4297-B5F9-41C8C532F9B9}" type="pres">
      <dgm:prSet presAssocID="{34174EAC-9C6A-4605-897D-EAA011DCC6CC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7A2EA7A-1556-428E-90CD-6892C5C3DD22}" type="pres">
      <dgm:prSet presAssocID="{34174EAC-9C6A-4605-897D-EAA011DCC6CC}" presName="txShp" presStyleLbl="node1" presStyleIdx="1" presStyleCnt="2" custScaleX="109818" custScaleY="1788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C04C187-4CB7-4F3C-8944-12F07EF9A87B}" srcId="{6A2A9D76-B6E5-465F-8641-F6AB7BC42181}" destId="{34174EAC-9C6A-4605-897D-EAA011DCC6CC}" srcOrd="1" destOrd="0" parTransId="{72616BCA-9953-4E76-B2AE-324A1770241E}" sibTransId="{9E3B1AA1-6A20-4D4C-AC82-0EF985F66C26}"/>
    <dgm:cxn modelId="{B34267E8-4B99-472D-A20E-39494BAEA076}" type="presOf" srcId="{34174EAC-9C6A-4605-897D-EAA011DCC6CC}" destId="{87A2EA7A-1556-428E-90CD-6892C5C3DD22}" srcOrd="0" destOrd="0" presId="urn:microsoft.com/office/officeart/2005/8/layout/vList3"/>
    <dgm:cxn modelId="{33245C7B-FCC9-4DF4-949D-510C153B35BB}" type="presOf" srcId="{6A2A9D76-B6E5-465F-8641-F6AB7BC42181}" destId="{020583FD-BB9F-4EB1-B1D5-13BCBC59A450}" srcOrd="0" destOrd="0" presId="urn:microsoft.com/office/officeart/2005/8/layout/vList3"/>
    <dgm:cxn modelId="{2BDC19FC-8A21-4123-B0E3-6F6CFE8DE88A}" srcId="{6A2A9D76-B6E5-465F-8641-F6AB7BC42181}" destId="{8497BDA0-B3D3-4E9F-8A86-8BCEDA1607D7}" srcOrd="0" destOrd="0" parTransId="{BC403AFB-1982-4777-B35A-C387C7EA6694}" sibTransId="{4CF084FA-CAF0-40F0-9E48-A5E982501C8A}"/>
    <dgm:cxn modelId="{446EF45C-BC46-4E8D-99C7-3D0811A117B5}" type="presOf" srcId="{8497BDA0-B3D3-4E9F-8A86-8BCEDA1607D7}" destId="{C3DE06FA-8F88-4A21-8FA3-CC07BE7887BD}" srcOrd="0" destOrd="0" presId="urn:microsoft.com/office/officeart/2005/8/layout/vList3"/>
    <dgm:cxn modelId="{BE234DBC-9590-4241-8337-CE4B264EB152}" type="presParOf" srcId="{020583FD-BB9F-4EB1-B1D5-13BCBC59A450}" destId="{2A35D182-92BA-49D6-993D-94CD1EB7DDCF}" srcOrd="0" destOrd="0" presId="urn:microsoft.com/office/officeart/2005/8/layout/vList3"/>
    <dgm:cxn modelId="{4A85C985-29D4-4871-8F7E-EFA254FB689F}" type="presParOf" srcId="{2A35D182-92BA-49D6-993D-94CD1EB7DDCF}" destId="{17A7D66E-C1B8-4125-B065-05C7C75FEA19}" srcOrd="0" destOrd="0" presId="urn:microsoft.com/office/officeart/2005/8/layout/vList3"/>
    <dgm:cxn modelId="{1652A1B0-FDA3-4268-A18C-65E50FE85850}" type="presParOf" srcId="{2A35D182-92BA-49D6-993D-94CD1EB7DDCF}" destId="{C3DE06FA-8F88-4A21-8FA3-CC07BE7887BD}" srcOrd="1" destOrd="0" presId="urn:microsoft.com/office/officeart/2005/8/layout/vList3"/>
    <dgm:cxn modelId="{0AEF80EA-A08F-4EAC-80C2-680A8A523AFA}" type="presParOf" srcId="{020583FD-BB9F-4EB1-B1D5-13BCBC59A450}" destId="{CC930632-D0D7-4272-8C5E-F163FE242971}" srcOrd="1" destOrd="0" presId="urn:microsoft.com/office/officeart/2005/8/layout/vList3"/>
    <dgm:cxn modelId="{286E82E3-C466-4339-BC77-82B59437AB1C}" type="presParOf" srcId="{020583FD-BB9F-4EB1-B1D5-13BCBC59A450}" destId="{BDB03039-AB9F-41BE-99CC-B5076AFE00D3}" srcOrd="2" destOrd="0" presId="urn:microsoft.com/office/officeart/2005/8/layout/vList3"/>
    <dgm:cxn modelId="{EC50EEDC-FA37-4026-8E86-F68971D6F0F9}" type="presParOf" srcId="{BDB03039-AB9F-41BE-99CC-B5076AFE00D3}" destId="{37F0652E-9A0F-4297-B5F9-41C8C532F9B9}" srcOrd="0" destOrd="0" presId="urn:microsoft.com/office/officeart/2005/8/layout/vList3"/>
    <dgm:cxn modelId="{392126B8-3424-4331-A1C7-5CFC2F690CA6}" type="presParOf" srcId="{BDB03039-AB9F-41BE-99CC-B5076AFE00D3}" destId="{87A2EA7A-1556-428E-90CD-6892C5C3DD2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651EE-0BC3-4EB2-9018-E42A78A845FF}">
      <dsp:nvSpPr>
        <dsp:cNvPr id="0" name=""/>
        <dsp:cNvSpPr/>
      </dsp:nvSpPr>
      <dsp:spPr>
        <a:xfrm rot="10800000">
          <a:off x="2046466" y="760"/>
          <a:ext cx="6992874" cy="11404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89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rgbClr val="FF0000"/>
              </a:solidFill>
            </a:rPr>
            <a:t>Nyelvtudás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rgbClr val="FF0000"/>
              </a:solidFill>
            </a:rPr>
            <a:t>(max.40 pont)</a:t>
          </a:r>
        </a:p>
      </dsp:txBody>
      <dsp:txXfrm rot="10800000">
        <a:off x="2331569" y="760"/>
        <a:ext cx="6707771" cy="1140413"/>
      </dsp:txXfrm>
    </dsp:sp>
    <dsp:sp modelId="{AA1011A9-F4BC-40C1-81D0-998B1FF552A4}">
      <dsp:nvSpPr>
        <dsp:cNvPr id="0" name=""/>
        <dsp:cNvSpPr/>
      </dsp:nvSpPr>
      <dsp:spPr>
        <a:xfrm>
          <a:off x="1493354" y="10710"/>
          <a:ext cx="1140413" cy="112051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22009-0B15-49B1-AD1A-B13BBBC8DFB1}">
      <dsp:nvSpPr>
        <dsp:cNvPr id="0" name=""/>
        <dsp:cNvSpPr/>
      </dsp:nvSpPr>
      <dsp:spPr>
        <a:xfrm rot="10800000">
          <a:off x="2046466" y="1481596"/>
          <a:ext cx="6992874" cy="13881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89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chemeClr val="tx1"/>
              </a:solidFill>
            </a:rPr>
            <a:t>B2 (középfokú) komplex államilag elismert nyelvvizsga bizonyítványért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chemeClr val="tx1"/>
              </a:solidFill>
            </a:rPr>
            <a:t>28 pont  </a:t>
          </a:r>
          <a:endParaRPr lang="hu-HU" sz="2800" b="1" kern="1200" dirty="0">
            <a:solidFill>
              <a:schemeClr val="tx1"/>
            </a:solidFill>
          </a:endParaRPr>
        </a:p>
      </dsp:txBody>
      <dsp:txXfrm rot="10800000">
        <a:off x="2393502" y="1481596"/>
        <a:ext cx="6645838" cy="1388145"/>
      </dsp:txXfrm>
    </dsp:sp>
    <dsp:sp modelId="{91C78242-F307-4C76-9023-7808D776B72C}">
      <dsp:nvSpPr>
        <dsp:cNvPr id="0" name=""/>
        <dsp:cNvSpPr/>
      </dsp:nvSpPr>
      <dsp:spPr>
        <a:xfrm>
          <a:off x="1476259" y="1605462"/>
          <a:ext cx="1140413" cy="114041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46488-BA94-42A0-91CF-E57AB0C3360C}">
      <dsp:nvSpPr>
        <dsp:cNvPr id="0" name=""/>
        <dsp:cNvSpPr/>
      </dsp:nvSpPr>
      <dsp:spPr>
        <a:xfrm rot="10800000">
          <a:off x="2046466" y="3210163"/>
          <a:ext cx="6992874" cy="11404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89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chemeClr val="tx1"/>
              </a:solidFill>
            </a:rPr>
            <a:t>C1 (felsőfokú) komplex államilag elismert nyelvvizsga bizonyítványért 40 pont</a:t>
          </a:r>
          <a:endParaRPr lang="hu-HU" sz="2800" b="1" kern="1200" dirty="0">
            <a:solidFill>
              <a:schemeClr val="tx1"/>
            </a:solidFill>
          </a:endParaRPr>
        </a:p>
      </dsp:txBody>
      <dsp:txXfrm rot="10800000">
        <a:off x="2331569" y="3210163"/>
        <a:ext cx="6707771" cy="1140413"/>
      </dsp:txXfrm>
    </dsp:sp>
    <dsp:sp modelId="{9315AC20-A6F6-4F95-954A-A1988CB0B078}">
      <dsp:nvSpPr>
        <dsp:cNvPr id="0" name=""/>
        <dsp:cNvSpPr/>
      </dsp:nvSpPr>
      <dsp:spPr>
        <a:xfrm>
          <a:off x="1476259" y="3210163"/>
          <a:ext cx="1140413" cy="114041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299AB-43B1-4205-9C7C-79F1D1B22B7D}">
      <dsp:nvSpPr>
        <dsp:cNvPr id="0" name=""/>
        <dsp:cNvSpPr/>
      </dsp:nvSpPr>
      <dsp:spPr>
        <a:xfrm rot="10800000">
          <a:off x="2007764" y="1305"/>
          <a:ext cx="6992874" cy="12281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2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rgbClr val="FF0000"/>
              </a:solidFill>
            </a:rPr>
            <a:t>Emelt szintű érettségi vizsga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rgbClr val="FF0000"/>
              </a:solidFill>
            </a:rPr>
            <a:t>(maximum 100 pont)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/>
        </a:p>
      </dsp:txBody>
      <dsp:txXfrm rot="10800000">
        <a:off x="2314812" y="1305"/>
        <a:ext cx="6685826" cy="1228193"/>
      </dsp:txXfrm>
    </dsp:sp>
    <dsp:sp modelId="{4AA9473F-A116-4F94-8EB4-D5BEAEB47012}">
      <dsp:nvSpPr>
        <dsp:cNvPr id="0" name=""/>
        <dsp:cNvSpPr/>
      </dsp:nvSpPr>
      <dsp:spPr>
        <a:xfrm>
          <a:off x="1514961" y="122599"/>
          <a:ext cx="985606" cy="9856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82577-2151-40D6-BCD5-B64CCBB77AE3}">
      <dsp:nvSpPr>
        <dsp:cNvPr id="0" name=""/>
        <dsp:cNvSpPr/>
      </dsp:nvSpPr>
      <dsp:spPr>
        <a:xfrm rot="10800000">
          <a:off x="1982100" y="1498074"/>
          <a:ext cx="6992874" cy="154650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2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tx1"/>
              </a:solidFill>
            </a:rPr>
            <a:t>Minimum 45%-</a:t>
          </a:r>
          <a:r>
            <a:rPr lang="hu-HU" sz="2400" b="1" kern="1200" dirty="0" err="1" smtClean="0">
              <a:solidFill>
                <a:schemeClr val="tx1"/>
              </a:solidFill>
            </a:rPr>
            <a:t>os</a:t>
          </a:r>
          <a:r>
            <a:rPr lang="hu-HU" sz="2400" b="1" kern="1200" dirty="0" smtClean="0">
              <a:solidFill>
                <a:schemeClr val="tx1"/>
              </a:solidFill>
            </a:rPr>
            <a:t> eredmény </a:t>
          </a:r>
          <a:r>
            <a:rPr lang="hu-HU" sz="2400" b="0" kern="1200" dirty="0" smtClean="0">
              <a:solidFill>
                <a:schemeClr val="tx1"/>
              </a:solidFill>
            </a:rPr>
            <a:t>amennyiben annak százalékos eredményéből történik az érettségi pontszámítása </a:t>
          </a:r>
          <a:r>
            <a:rPr lang="hu-HU" sz="2400" b="1" kern="1200" dirty="0" smtClean="0">
              <a:solidFill>
                <a:schemeClr val="tx1"/>
              </a:solidFill>
            </a:rPr>
            <a:t>vizsgatárgyanként 50 többletpont</a:t>
          </a:r>
          <a:endParaRPr lang="hu-HU" sz="2400" b="1" kern="1200" dirty="0">
            <a:solidFill>
              <a:schemeClr val="tx1"/>
            </a:solidFill>
          </a:endParaRPr>
        </a:p>
      </dsp:txBody>
      <dsp:txXfrm rot="10800000">
        <a:off x="2368726" y="1498074"/>
        <a:ext cx="6606248" cy="1546505"/>
      </dsp:txXfrm>
    </dsp:sp>
    <dsp:sp modelId="{F5221810-AEFE-4EB1-BAB0-AE9FD59464B1}">
      <dsp:nvSpPr>
        <dsp:cNvPr id="0" name=""/>
        <dsp:cNvSpPr/>
      </dsp:nvSpPr>
      <dsp:spPr>
        <a:xfrm>
          <a:off x="1514961" y="1804159"/>
          <a:ext cx="985606" cy="98560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309D9-D19A-40C6-A006-063A53272F98}">
      <dsp:nvSpPr>
        <dsp:cNvPr id="0" name=""/>
        <dsp:cNvSpPr/>
      </dsp:nvSpPr>
      <dsp:spPr>
        <a:xfrm rot="10800000">
          <a:off x="2007764" y="3364426"/>
          <a:ext cx="6992874" cy="9856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2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tx1"/>
              </a:solidFill>
            </a:rPr>
            <a:t>1 emelt szintű érettségiért 50 pont, 2 emelt szintű érettségiért 100 pont</a:t>
          </a:r>
          <a:endParaRPr lang="hu-HU" sz="2400" kern="1200" dirty="0">
            <a:solidFill>
              <a:schemeClr val="tx1"/>
            </a:solidFill>
          </a:endParaRPr>
        </a:p>
      </dsp:txBody>
      <dsp:txXfrm rot="10800000">
        <a:off x="2254165" y="3364426"/>
        <a:ext cx="6746473" cy="985606"/>
      </dsp:txXfrm>
    </dsp:sp>
    <dsp:sp modelId="{08945E36-1623-4125-8289-8DC9CF0C8E43}">
      <dsp:nvSpPr>
        <dsp:cNvPr id="0" name=""/>
        <dsp:cNvSpPr/>
      </dsp:nvSpPr>
      <dsp:spPr>
        <a:xfrm>
          <a:off x="1514961" y="3364426"/>
          <a:ext cx="985606" cy="98560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E06FA-8F88-4A21-8FA3-CC07BE7887BD}">
      <dsp:nvSpPr>
        <dsp:cNvPr id="0" name=""/>
        <dsp:cNvSpPr/>
      </dsp:nvSpPr>
      <dsp:spPr>
        <a:xfrm rot="10800000">
          <a:off x="1667068" y="255"/>
          <a:ext cx="7441676" cy="204220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72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chemeClr val="tx1"/>
              </a:solidFill>
            </a:rPr>
            <a:t>Előnyben részesítés: hátrányos helyzetű, vagy fogyatékossággal élő, vagy gyermekét gondozó: </a:t>
          </a:r>
          <a:r>
            <a:rPr lang="hu-HU" sz="2800" b="1" kern="1200" dirty="0" smtClean="0">
              <a:solidFill>
                <a:srgbClr val="FF0000"/>
              </a:solidFill>
            </a:rPr>
            <a:t>jogcímenként 40 pont</a:t>
          </a:r>
          <a:endParaRPr lang="hu-HU" sz="2800" b="1" kern="1200" dirty="0">
            <a:solidFill>
              <a:srgbClr val="FF0000"/>
            </a:solidFill>
          </a:endParaRPr>
        </a:p>
      </dsp:txBody>
      <dsp:txXfrm rot="10800000">
        <a:off x="2177620" y="255"/>
        <a:ext cx="6931124" cy="2042207"/>
      </dsp:txXfrm>
    </dsp:sp>
    <dsp:sp modelId="{17A7D66E-C1B8-4125-B065-05C7C75FEA19}">
      <dsp:nvSpPr>
        <dsp:cNvPr id="0" name=""/>
        <dsp:cNvSpPr/>
      </dsp:nvSpPr>
      <dsp:spPr>
        <a:xfrm>
          <a:off x="1372659" y="468352"/>
          <a:ext cx="1106012" cy="11060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2EA7A-1556-428E-90CD-6892C5C3DD22}">
      <dsp:nvSpPr>
        <dsp:cNvPr id="0" name=""/>
        <dsp:cNvSpPr/>
      </dsp:nvSpPr>
      <dsp:spPr>
        <a:xfrm rot="10800000">
          <a:off x="1522945" y="2372615"/>
          <a:ext cx="7679434" cy="19784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72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chemeClr val="tx1"/>
              </a:solidFill>
            </a:rPr>
            <a:t>Képzési területenként eltérő módon adható: </a:t>
          </a:r>
          <a:r>
            <a:rPr lang="hu-HU" sz="2800" kern="1200" dirty="0" smtClean="0">
              <a:solidFill>
                <a:schemeClr val="tx1"/>
              </a:solidFill>
            </a:rPr>
            <a:t>tanulmányi-, szakmai-, művészeti- vagy sportverseny eredményért, </a:t>
          </a:r>
          <a:r>
            <a:rPr lang="hu-HU" sz="2800" kern="1200" dirty="0" smtClean="0">
              <a:solidFill>
                <a:schemeClr val="tx1"/>
              </a:solidFill>
            </a:rPr>
            <a:t>szakképesítésért, önkéntes tartalékos katonai szolgálatért </a:t>
          </a:r>
          <a:endParaRPr lang="hu-HU" sz="2800" kern="1200" dirty="0">
            <a:solidFill>
              <a:schemeClr val="tx1"/>
            </a:solidFill>
          </a:endParaRPr>
        </a:p>
      </dsp:txBody>
      <dsp:txXfrm rot="10800000">
        <a:off x="2017562" y="2372615"/>
        <a:ext cx="7184817" cy="1978467"/>
      </dsp:txXfrm>
    </dsp:sp>
    <dsp:sp modelId="{37F0652E-9A0F-4297-B5F9-41C8C532F9B9}">
      <dsp:nvSpPr>
        <dsp:cNvPr id="0" name=""/>
        <dsp:cNvSpPr/>
      </dsp:nvSpPr>
      <dsp:spPr>
        <a:xfrm>
          <a:off x="1313219" y="2808842"/>
          <a:ext cx="1106012" cy="110601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04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625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6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50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681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096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707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47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16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54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687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8953-2BFA-4EDC-8B61-E1992EF51E0A}" type="datetimeFigureOut">
              <a:rPr lang="hu-HU" smtClean="0"/>
              <a:t>2022. 01. 12.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945FB-A296-4B32-8034-B2602C3688BA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Fél keret 11"/>
          <p:cNvSpPr/>
          <p:nvPr userDrawn="1"/>
        </p:nvSpPr>
        <p:spPr>
          <a:xfrm>
            <a:off x="0" y="0"/>
            <a:ext cx="1909721" cy="2209126"/>
          </a:xfrm>
          <a:prstGeom prst="halfFrame">
            <a:avLst>
              <a:gd name="adj1" fmla="val 12994"/>
              <a:gd name="adj2" fmla="val 13418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3" name="Fél keret 12"/>
          <p:cNvSpPr/>
          <p:nvPr userDrawn="1"/>
        </p:nvSpPr>
        <p:spPr>
          <a:xfrm rot="10800000">
            <a:off x="10282279" y="4648874"/>
            <a:ext cx="1909721" cy="2209126"/>
          </a:xfrm>
          <a:prstGeom prst="halfFrame">
            <a:avLst>
              <a:gd name="adj1" fmla="val 12994"/>
              <a:gd name="adj2" fmla="val 1341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6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hu-HU" b="1" dirty="0" smtClean="0"/>
              <a:t>FELSŐOKTATÁSI FELVÉTELI TÁJÉKOZTATÓ</a:t>
            </a:r>
            <a:br>
              <a:rPr lang="hu-HU" b="1" dirty="0" smtClean="0"/>
            </a:br>
            <a:r>
              <a:rPr lang="hu-HU" b="1" dirty="0" smtClean="0"/>
              <a:t>2022.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/>
              <a:t>FELVÉTELI ELJÁRÁS ÉS PONTSZÁMÍTÁS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49364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/>
              <a:t>PONTSZÁMÍTÁS FELSŐFOKÚ SZAKKÉPZÉS ESETÉN</a:t>
            </a:r>
            <a:r>
              <a:rPr lang="hu-HU" sz="3200" b="1" dirty="0"/>
              <a:t/>
            </a:r>
            <a:br>
              <a:rPr lang="hu-HU" sz="3200" b="1" dirty="0"/>
            </a:br>
            <a:r>
              <a:rPr lang="hu-HU" sz="3200" b="1" dirty="0" smtClean="0">
                <a:solidFill>
                  <a:srgbClr val="FF0000"/>
                </a:solidFill>
              </a:rPr>
              <a:t>MAXIMÁLISAN ELÉRHETŐ PONTSZÁM:400+100 PONT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614" y="1690688"/>
            <a:ext cx="11793044" cy="509467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Három pontszámítási mód alkalmazható: </a:t>
            </a:r>
          </a:p>
          <a:p>
            <a:pPr marL="0" indent="0">
              <a:buNone/>
            </a:pPr>
            <a:r>
              <a:rPr lang="hu-HU" dirty="0" smtClean="0"/>
              <a:t>1. </a:t>
            </a:r>
          </a:p>
          <a:p>
            <a:pPr marL="0" indent="0">
              <a:buNone/>
            </a:pPr>
            <a:r>
              <a:rPr lang="hu-HU" dirty="0" smtClean="0"/>
              <a:t>                              +                            +                         = </a:t>
            </a:r>
            <a:r>
              <a:rPr lang="hu-HU" dirty="0" smtClean="0">
                <a:solidFill>
                  <a:srgbClr val="FF0000"/>
                </a:solidFill>
              </a:rPr>
              <a:t>max.500 pont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hu-HU" dirty="0" smtClean="0"/>
              <a:t>2.                                         +                                   = </a:t>
            </a:r>
            <a:r>
              <a:rPr lang="hu-HU" dirty="0">
                <a:solidFill>
                  <a:srgbClr val="FF0000"/>
                </a:solidFill>
              </a:rPr>
              <a:t>max.500 pont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lvl="0" indent="0">
              <a:buNone/>
            </a:pPr>
            <a:r>
              <a:rPr lang="hu-HU" dirty="0" smtClean="0"/>
              <a:t>3.                                       +                                 </a:t>
            </a:r>
            <a:r>
              <a:rPr lang="hu-HU" dirty="0" smtClean="0">
                <a:solidFill>
                  <a:prstClr val="black"/>
                </a:solidFill>
              </a:rPr>
              <a:t>= </a:t>
            </a:r>
            <a:r>
              <a:rPr lang="hu-HU" dirty="0">
                <a:solidFill>
                  <a:srgbClr val="FF0000"/>
                </a:solidFill>
              </a:rPr>
              <a:t>max.500 </a:t>
            </a:r>
            <a:r>
              <a:rPr lang="hu-HU" dirty="0" smtClean="0">
                <a:solidFill>
                  <a:srgbClr val="FF0000"/>
                </a:solidFill>
              </a:rPr>
              <a:t>pont</a:t>
            </a:r>
          </a:p>
          <a:p>
            <a:pPr marL="0" lv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hu-HU" b="1" dirty="0">
                <a:solidFill>
                  <a:prstClr val="black"/>
                </a:solidFill>
              </a:rPr>
              <a:t>A jelentkező </a:t>
            </a:r>
            <a:r>
              <a:rPr lang="hu-HU" b="1" dirty="0" err="1">
                <a:solidFill>
                  <a:prstClr val="black"/>
                </a:solidFill>
              </a:rPr>
              <a:t>összpontszáma</a:t>
            </a:r>
            <a:r>
              <a:rPr lang="hu-HU" b="1" dirty="0">
                <a:solidFill>
                  <a:prstClr val="black"/>
                </a:solidFill>
              </a:rPr>
              <a:t> automatikusan a számára kedvezőbb módon kerül meghatározásra.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838200" y="2247545"/>
            <a:ext cx="1605897" cy="76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Tanulmányi pont 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max.200 pont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3290131" y="2247545"/>
            <a:ext cx="1589518" cy="76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Érettségi 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pont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max.200 pont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5606041" y="2247545"/>
            <a:ext cx="1538243" cy="768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Többletpont</a:t>
            </a:r>
          </a:p>
          <a:p>
            <a:pPr algn="ctr"/>
            <a:r>
              <a:rPr lang="hu-HU" b="1" dirty="0">
                <a:solidFill>
                  <a:srgbClr val="FF0000"/>
                </a:solidFill>
              </a:rPr>
              <a:t>m</a:t>
            </a:r>
            <a:r>
              <a:rPr lang="hu-HU" b="1" dirty="0" smtClean="0">
                <a:solidFill>
                  <a:srgbClr val="FF0000"/>
                </a:solidFill>
              </a:rPr>
              <a:t>ax.100 pont 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838201" y="3452501"/>
            <a:ext cx="2699758" cy="1333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 b="1" dirty="0" smtClean="0">
              <a:solidFill>
                <a:prstClr val="black"/>
              </a:solidFill>
            </a:endParaRPr>
          </a:p>
          <a:p>
            <a:pPr lvl="0" algn="ctr"/>
            <a:endParaRPr lang="hu-HU" b="1" dirty="0">
              <a:solidFill>
                <a:prstClr val="black"/>
              </a:solidFill>
            </a:endParaRPr>
          </a:p>
          <a:p>
            <a:pPr lvl="0" algn="ctr"/>
            <a:endParaRPr lang="hu-HU" b="1" dirty="0" smtClean="0">
              <a:solidFill>
                <a:prstClr val="black"/>
              </a:solidFill>
            </a:endParaRPr>
          </a:p>
          <a:p>
            <a:pPr lvl="0" algn="ctr"/>
            <a:r>
              <a:rPr lang="hu-HU" b="1" dirty="0" smtClean="0">
                <a:solidFill>
                  <a:prstClr val="black"/>
                </a:solidFill>
              </a:rPr>
              <a:t>Érettségi </a:t>
            </a:r>
            <a:endParaRPr lang="hu-HU" b="1" dirty="0">
              <a:solidFill>
                <a:prstClr val="black"/>
              </a:solidFill>
            </a:endParaRPr>
          </a:p>
          <a:p>
            <a:pPr lvl="0" algn="ctr"/>
            <a:r>
              <a:rPr lang="hu-HU" b="1" dirty="0">
                <a:solidFill>
                  <a:prstClr val="black"/>
                </a:solidFill>
              </a:rPr>
              <a:t>p</a:t>
            </a:r>
            <a:r>
              <a:rPr lang="hu-HU" b="1" dirty="0" smtClean="0">
                <a:solidFill>
                  <a:prstClr val="black"/>
                </a:solidFill>
              </a:rPr>
              <a:t>ont </a:t>
            </a:r>
          </a:p>
          <a:p>
            <a:pPr lvl="0" algn="ctr"/>
            <a:r>
              <a:rPr lang="hu-HU" b="1" dirty="0" smtClean="0">
                <a:solidFill>
                  <a:prstClr val="black"/>
                </a:solidFill>
              </a:rPr>
              <a:t>X2</a:t>
            </a:r>
          </a:p>
          <a:p>
            <a:pPr lvl="0" algn="ctr"/>
            <a:r>
              <a:rPr lang="hu-HU" b="1" dirty="0" smtClean="0">
                <a:solidFill>
                  <a:srgbClr val="FF0000"/>
                </a:solidFill>
              </a:rPr>
              <a:t>max.400 </a:t>
            </a:r>
            <a:r>
              <a:rPr lang="hu-HU" b="1" dirty="0">
                <a:solidFill>
                  <a:srgbClr val="FF0000"/>
                </a:solidFill>
              </a:rPr>
              <a:t>pont</a:t>
            </a:r>
          </a:p>
          <a:p>
            <a:pPr lvl="0" algn="ctr"/>
            <a:endParaRPr lang="hu-HU" b="1" dirty="0" smtClean="0">
              <a:solidFill>
                <a:prstClr val="black"/>
              </a:solidFill>
            </a:endParaRPr>
          </a:p>
          <a:p>
            <a:pPr lvl="0" algn="ctr"/>
            <a:r>
              <a:rPr lang="hu-HU" b="1" dirty="0" smtClean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hu-HU" b="1" dirty="0">
              <a:solidFill>
                <a:prstClr val="black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4422449" y="3452501"/>
            <a:ext cx="2097992" cy="13331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b="1" dirty="0">
                <a:solidFill>
                  <a:prstClr val="black"/>
                </a:solidFill>
              </a:rPr>
              <a:t>Többletpont</a:t>
            </a:r>
          </a:p>
          <a:p>
            <a:pPr lvl="0" algn="ctr"/>
            <a:r>
              <a:rPr lang="hu-HU" b="1" dirty="0">
                <a:solidFill>
                  <a:srgbClr val="FF0000"/>
                </a:solidFill>
              </a:rPr>
              <a:t>max.100 pont 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838201" y="4854011"/>
            <a:ext cx="2451930" cy="9913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b="1" dirty="0">
                <a:solidFill>
                  <a:prstClr val="black"/>
                </a:solidFill>
              </a:rPr>
              <a:t>Tanulmányi </a:t>
            </a:r>
            <a:r>
              <a:rPr lang="hu-HU" b="1" dirty="0" smtClean="0">
                <a:solidFill>
                  <a:prstClr val="black"/>
                </a:solidFill>
              </a:rPr>
              <a:t>pont</a:t>
            </a:r>
          </a:p>
          <a:p>
            <a:pPr lvl="0" algn="ctr"/>
            <a:r>
              <a:rPr lang="hu-HU" b="1" dirty="0">
                <a:solidFill>
                  <a:prstClr val="black"/>
                </a:solidFill>
              </a:rPr>
              <a:t>X2</a:t>
            </a:r>
          </a:p>
          <a:p>
            <a:pPr lvl="0" algn="ctr"/>
            <a:r>
              <a:rPr lang="hu-HU" b="1" dirty="0" smtClean="0">
                <a:solidFill>
                  <a:prstClr val="black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max.400 </a:t>
            </a:r>
            <a:r>
              <a:rPr lang="hu-HU" b="1" dirty="0">
                <a:solidFill>
                  <a:srgbClr val="FF0000"/>
                </a:solidFill>
              </a:rPr>
              <a:t>pont</a:t>
            </a:r>
          </a:p>
        </p:txBody>
      </p:sp>
      <p:sp>
        <p:nvSpPr>
          <p:cNvPr id="8" name="Lekerekített téglalap 7"/>
          <p:cNvSpPr/>
          <p:nvPr/>
        </p:nvSpPr>
        <p:spPr>
          <a:xfrm flipH="1">
            <a:off x="4468163" y="4922378"/>
            <a:ext cx="1821539" cy="9229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b="1">
                <a:solidFill>
                  <a:prstClr val="black"/>
                </a:solidFill>
              </a:rPr>
              <a:t>Többletpont</a:t>
            </a:r>
          </a:p>
          <a:p>
            <a:pPr lvl="0" algn="ctr"/>
            <a:r>
              <a:rPr lang="hu-HU" b="1">
                <a:solidFill>
                  <a:srgbClr val="FF0000"/>
                </a:solidFill>
              </a:rPr>
              <a:t>max.100 pont 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05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hu-HU" b="1" dirty="0" smtClean="0"/>
              <a:t>FIGYELEM!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Alapképzésre és osztatlan mesterképzésre csak az vehető fel, aki legalább egy emelt szintű érettségi vizsgával rendelkezik. </a:t>
            </a:r>
          </a:p>
          <a:p>
            <a:r>
              <a:rPr lang="hu-HU" sz="3600" dirty="0" smtClean="0">
                <a:solidFill>
                  <a:srgbClr val="FF0000"/>
                </a:solidFill>
              </a:rPr>
              <a:t>Kivéve: </a:t>
            </a:r>
            <a:r>
              <a:rPr lang="hu-HU" sz="3600" dirty="0" smtClean="0"/>
              <a:t>ahol a felvételi </a:t>
            </a:r>
            <a:r>
              <a:rPr lang="hu-HU" sz="3600" dirty="0" err="1" smtClean="0"/>
              <a:t>összpontszámot</a:t>
            </a:r>
            <a:r>
              <a:rPr lang="hu-HU" sz="3600" dirty="0" smtClean="0"/>
              <a:t> gyakorlati vizsgával határozzák meg</a:t>
            </a:r>
            <a:r>
              <a:rPr lang="hu-HU" dirty="0" smtClean="0"/>
              <a:t>. 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365" y="4023519"/>
            <a:ext cx="2602595" cy="260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49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FELVÉTELI KÖVETELMÉNY </a:t>
            </a:r>
            <a:r>
              <a:rPr lang="hu-HU" b="1" dirty="0" smtClean="0">
                <a:solidFill>
                  <a:srgbClr val="D06060"/>
                </a:solidFill>
              </a:rPr>
              <a:t>BÁRMELY</a:t>
            </a:r>
            <a:r>
              <a:rPr lang="hu-HU" b="1" dirty="0" smtClean="0"/>
              <a:t> EMELT SZINTŰ ÉRETTSÉGI A KÖVETKEZŐ KÉPZÉSI TERÜLETEKEN: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8604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/>
              <a:t>a</a:t>
            </a:r>
            <a:r>
              <a:rPr lang="hu-HU" sz="3200" dirty="0" smtClean="0"/>
              <a:t>grár (alapképzés és agrármérnöki</a:t>
            </a:r>
            <a:br>
              <a:rPr lang="hu-HU" sz="3200" dirty="0" smtClean="0"/>
            </a:br>
            <a:r>
              <a:rPr lang="hu-HU" sz="3200" dirty="0" smtClean="0"/>
              <a:t> osztatlan képzés), </a:t>
            </a:r>
          </a:p>
          <a:p>
            <a:r>
              <a:rPr lang="hu-HU" sz="3200" dirty="0"/>
              <a:t>g</a:t>
            </a:r>
            <a:r>
              <a:rPr lang="hu-HU" sz="3200" dirty="0" smtClean="0"/>
              <a:t>azdaságtudományok (alapképzés),</a:t>
            </a:r>
          </a:p>
          <a:p>
            <a:r>
              <a:rPr lang="hu-HU" sz="3200" dirty="0" smtClean="0"/>
              <a:t>informatika,</a:t>
            </a:r>
          </a:p>
          <a:p>
            <a:r>
              <a:rPr lang="hu-HU" sz="3200" dirty="0"/>
              <a:t>j</a:t>
            </a:r>
            <a:r>
              <a:rPr lang="hu-HU" sz="3200" dirty="0" smtClean="0"/>
              <a:t>ogi (alapképzés),                                                                     </a:t>
            </a:r>
          </a:p>
          <a:p>
            <a:r>
              <a:rPr lang="hu-HU" sz="3200" dirty="0"/>
              <a:t>orvosi-és </a:t>
            </a:r>
            <a:r>
              <a:rPr lang="hu-HU" sz="3200" dirty="0" smtClean="0"/>
              <a:t>egészségtudományi</a:t>
            </a:r>
            <a:br>
              <a:rPr lang="hu-HU" sz="3200" dirty="0" smtClean="0"/>
            </a:br>
            <a:r>
              <a:rPr lang="hu-HU" sz="3200" dirty="0" smtClean="0"/>
              <a:t>(alapképzés),</a:t>
            </a:r>
          </a:p>
          <a:p>
            <a:r>
              <a:rPr lang="hu-HU" sz="3200" dirty="0"/>
              <a:t>p</a:t>
            </a:r>
            <a:r>
              <a:rPr lang="hu-HU" sz="3200" dirty="0" smtClean="0"/>
              <a:t>edagógusképzés (alapképzés),</a:t>
            </a:r>
          </a:p>
          <a:p>
            <a:r>
              <a:rPr lang="hu-HU" sz="3200" dirty="0" smtClean="0"/>
              <a:t>sporttudomány. </a:t>
            </a:r>
            <a:endParaRPr lang="hu-HU" sz="3200" dirty="0"/>
          </a:p>
        </p:txBody>
      </p:sp>
      <p:sp>
        <p:nvSpPr>
          <p:cNvPr id="5" name="Jobbra nyíl 4"/>
          <p:cNvSpPr/>
          <p:nvPr/>
        </p:nvSpPr>
        <p:spPr>
          <a:xfrm>
            <a:off x="5933223" y="3215431"/>
            <a:ext cx="1401511" cy="869194"/>
          </a:xfrm>
          <a:prstGeom prst="rightArrow">
            <a:avLst/>
          </a:prstGeom>
          <a:solidFill>
            <a:srgbClr val="D0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7478486" y="2033899"/>
            <a:ext cx="4392385" cy="3942358"/>
          </a:xfrm>
          <a:prstGeom prst="rect">
            <a:avLst/>
          </a:prstGeom>
          <a:solidFill>
            <a:srgbClr val="DA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A felvételi követelményként választott emelt szintű érettségiért akkor adható többletpont, ha a választott emelt szintű vizsgatárgy eredményéből történik érettségi pont számítása és </a:t>
            </a:r>
            <a:r>
              <a:rPr lang="hu-HU" sz="2800" b="1" dirty="0" smtClean="0">
                <a:solidFill>
                  <a:srgbClr val="C00000"/>
                </a:solidFill>
              </a:rPr>
              <a:t>legalább 45%-</a:t>
            </a:r>
            <a:r>
              <a:rPr lang="hu-HU" sz="2800" b="1" dirty="0" err="1" smtClean="0">
                <a:solidFill>
                  <a:srgbClr val="C00000"/>
                </a:solidFill>
              </a:rPr>
              <a:t>os</a:t>
            </a:r>
            <a:r>
              <a:rPr lang="hu-HU" sz="2800" b="1" dirty="0" smtClean="0">
                <a:solidFill>
                  <a:srgbClr val="C00000"/>
                </a:solidFill>
              </a:rPr>
              <a:t> az eredményű</a:t>
            </a:r>
            <a:endParaRPr lang="hu-H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59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56375"/>
            <a:ext cx="10515600" cy="1452784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FELVÉTELI KÖVETELMÉNY </a:t>
            </a:r>
            <a:r>
              <a:rPr lang="hu-HU" sz="3600" b="1" dirty="0" smtClean="0">
                <a:solidFill>
                  <a:srgbClr val="C00000"/>
                </a:solidFill>
              </a:rPr>
              <a:t>A BEMENETI </a:t>
            </a:r>
            <a:r>
              <a:rPr lang="hu-HU" sz="3600" b="1" dirty="0" smtClean="0"/>
              <a:t>EMELT SZINTŰ ÉRETTSÉGI TÁRGYAK KÖZÜL TELJESÍTHETŐ A KÖVETKEZŐ KÉPZÉSI TERÜLETEKEN: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09159"/>
            <a:ext cx="10515600" cy="4959278"/>
          </a:xfrm>
        </p:spPr>
        <p:txBody>
          <a:bodyPr>
            <a:noAutofit/>
          </a:bodyPr>
          <a:lstStyle/>
          <a:p>
            <a:r>
              <a:rPr lang="hu-HU" dirty="0" smtClean="0"/>
              <a:t>agrár(osztatlan képzés)</a:t>
            </a:r>
          </a:p>
          <a:p>
            <a:r>
              <a:rPr lang="hu-HU" dirty="0"/>
              <a:t>á</a:t>
            </a:r>
            <a:r>
              <a:rPr lang="hu-HU" dirty="0" smtClean="0"/>
              <a:t>llamtudományi,</a:t>
            </a:r>
          </a:p>
          <a:p>
            <a:r>
              <a:rPr lang="hu-HU" dirty="0" smtClean="0"/>
              <a:t>bölcsészettudomány,</a:t>
            </a:r>
          </a:p>
          <a:p>
            <a:r>
              <a:rPr lang="hu-HU" b="1" dirty="0" smtClean="0"/>
              <a:t>gazdaságtudományok </a:t>
            </a:r>
            <a:r>
              <a:rPr lang="hu-HU" sz="2400" dirty="0" smtClean="0"/>
              <a:t>(osztatlan </a:t>
            </a:r>
            <a:br>
              <a:rPr lang="hu-HU" sz="2400" dirty="0" smtClean="0"/>
            </a:br>
            <a:r>
              <a:rPr lang="hu-HU" sz="2400" dirty="0" smtClean="0"/>
              <a:t>képzés és alkalmazott közgazdaságtan alapszak</a:t>
            </a:r>
            <a:r>
              <a:rPr lang="hu-HU" sz="3200" dirty="0" smtClean="0"/>
              <a:t>)</a:t>
            </a:r>
          </a:p>
          <a:p>
            <a:r>
              <a:rPr lang="hu-HU" dirty="0" smtClean="0"/>
              <a:t>jogi (osztatlan képzés),</a:t>
            </a:r>
          </a:p>
          <a:p>
            <a:r>
              <a:rPr lang="hu-HU" dirty="0"/>
              <a:t>m</a:t>
            </a:r>
            <a:r>
              <a:rPr lang="hu-HU" dirty="0" smtClean="0"/>
              <a:t>űszaki,                                                                    </a:t>
            </a:r>
          </a:p>
          <a:p>
            <a:r>
              <a:rPr lang="hu-HU" dirty="0" smtClean="0"/>
              <a:t>orvosi-és egészségtudományi(osztatlan képzés),</a:t>
            </a:r>
          </a:p>
          <a:p>
            <a:r>
              <a:rPr lang="hu-HU" dirty="0" smtClean="0"/>
              <a:t>társadalomtudomány,</a:t>
            </a:r>
          </a:p>
          <a:p>
            <a:r>
              <a:rPr lang="hu-HU" dirty="0" smtClean="0"/>
              <a:t>természettudomány.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6433457" y="3061607"/>
            <a:ext cx="1359993" cy="688282"/>
          </a:xfrm>
          <a:prstGeom prst="rightArrow">
            <a:avLst/>
          </a:prstGeom>
          <a:solidFill>
            <a:srgbClr val="D0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8373302" y="1777526"/>
            <a:ext cx="3486684" cy="4362017"/>
          </a:xfrm>
          <a:prstGeom prst="rect">
            <a:avLst/>
          </a:prstGeom>
          <a:solidFill>
            <a:srgbClr val="DA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A legalább 45%-</a:t>
            </a:r>
            <a:r>
              <a:rPr lang="hu-HU" sz="3600" b="1" dirty="0" err="1" smtClean="0">
                <a:solidFill>
                  <a:srgbClr val="C00000"/>
                </a:solidFill>
              </a:rPr>
              <a:t>os</a:t>
            </a:r>
            <a:r>
              <a:rPr lang="hu-HU" sz="3600" b="1" dirty="0" smtClean="0">
                <a:solidFill>
                  <a:srgbClr val="C00000"/>
                </a:solidFill>
              </a:rPr>
              <a:t> emelt szintű érettségi vizsgáért jár a többletpont. </a:t>
            </a:r>
            <a:endParaRPr lang="hu-H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02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ALKALMASSÁGI VIZSGA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Bizonyos szakokon megkövetelt vizsga, melyek elvégzéséhez bizonyos készségek és képességek meghatározott szintje szükséges (ének, rajz, egészségügyi pályaalkalmassági)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1119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56374"/>
            <a:ext cx="10515600" cy="1434314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TÖBBLETPONT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dirty="0" smtClean="0"/>
              <a:t>(kivéve edző szak, a művészeti és a művészetközvetítés képzési területen)</a:t>
            </a:r>
            <a:br>
              <a:rPr lang="hu-HU" sz="3100" dirty="0" smtClean="0"/>
            </a:br>
            <a:endParaRPr lang="hu-HU" sz="31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1075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115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000" b="1" dirty="0" smtClean="0">
                <a:solidFill>
                  <a:prstClr val="black"/>
                </a:solidFill>
              </a:rPr>
              <a:t>TÖBBLETPONT</a:t>
            </a:r>
            <a:br>
              <a:rPr lang="hu-HU" sz="4000" b="1" dirty="0" smtClean="0">
                <a:solidFill>
                  <a:prstClr val="black"/>
                </a:solidFill>
              </a:rPr>
            </a:br>
            <a:r>
              <a:rPr lang="hu-HU" sz="2800" dirty="0">
                <a:solidFill>
                  <a:prstClr val="black"/>
                </a:solidFill>
              </a:rPr>
              <a:t>(kivéve edző szak, a művészeti és a művészetközvetítés képzési területen)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1635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9341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/>
              <a:t>TÖBBLETPONT</a:t>
            </a:r>
            <a:r>
              <a:rPr lang="hu-HU" dirty="0"/>
              <a:t/>
            </a:r>
            <a:br>
              <a:rPr lang="hu-HU" dirty="0"/>
            </a:br>
            <a:r>
              <a:rPr lang="hu-HU" sz="2700" dirty="0"/>
              <a:t>(kivéve edző szak, a művészeti és a művészetközvetítés képzési területen)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768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859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E-FELVÉTELI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magyarországi központi felsőoktatási felvételi eljárásban kizárólag elektronikusan lehet </a:t>
            </a:r>
            <a:r>
              <a:rPr lang="hu-HU" sz="3600" dirty="0">
                <a:solidFill>
                  <a:srgbClr val="FF0000"/>
                </a:solidFill>
              </a:rPr>
              <a:t>jelentkezni</a:t>
            </a:r>
            <a:r>
              <a:rPr lang="hu-HU" sz="3600" dirty="0"/>
              <a:t>: a </a:t>
            </a:r>
            <a:r>
              <a:rPr lang="hu-HU" sz="3600" dirty="0">
                <a:solidFill>
                  <a:srgbClr val="FF0000"/>
                </a:solidFill>
              </a:rPr>
              <a:t>Felvi.hu E-felvételi szolgáltatásán keresztül</a:t>
            </a:r>
            <a:r>
              <a:rPr lang="hu-HU" sz="3600" dirty="0"/>
              <a:t>, ahol az adatokat egy online felületen kell rögzíteni. </a:t>
            </a:r>
            <a:endParaRPr lang="hu-HU" sz="3600" dirty="0" smtClean="0"/>
          </a:p>
          <a:p>
            <a:r>
              <a:rPr lang="hu-HU" sz="3600" dirty="0" smtClean="0"/>
              <a:t>Az </a:t>
            </a:r>
            <a:r>
              <a:rPr lang="hu-HU" sz="3600" dirty="0">
                <a:solidFill>
                  <a:srgbClr val="FF0000"/>
                </a:solidFill>
              </a:rPr>
              <a:t>E-felvételi</a:t>
            </a:r>
            <a:r>
              <a:rPr lang="hu-HU" sz="3600" dirty="0"/>
              <a:t> használatához első lépésként regisztrálni kell a Felvi.hu-n.</a:t>
            </a:r>
          </a:p>
        </p:txBody>
      </p:sp>
    </p:spTree>
    <p:extLst>
      <p:ext uri="{BB962C8B-B14F-4D97-AF65-F5344CB8AC3E}">
        <p14:creationId xmlns:p14="http://schemas.microsoft.com/office/powerpoint/2010/main" val="16026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hu-HU" b="1" dirty="0" smtClean="0">
                <a:latin typeface="Calibri" panose="020F0502020204030204"/>
                <a:ea typeface="+mn-ea"/>
                <a:cs typeface="+mn-cs"/>
              </a:rPr>
              <a:t>AZ E-FELVÉTELI LÉPÉSEI</a:t>
            </a:r>
            <a:r>
              <a:rPr lang="hu-HU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hu-HU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638720"/>
          </a:xfrm>
        </p:spPr>
        <p:txBody>
          <a:bodyPr/>
          <a:lstStyle/>
          <a:p>
            <a:endParaRPr lang="hu-HU" b="1" dirty="0" smtClean="0"/>
          </a:p>
          <a:p>
            <a:r>
              <a:rPr lang="hu-HU" b="1" dirty="0" smtClean="0"/>
              <a:t>1.lépés: </a:t>
            </a:r>
            <a:r>
              <a:rPr lang="hu-HU" dirty="0" smtClean="0"/>
              <a:t>Regisztráció </a:t>
            </a:r>
            <a:r>
              <a:rPr lang="hu-HU" dirty="0"/>
              <a:t>a www.felvi.hu </a:t>
            </a:r>
            <a:r>
              <a:rPr lang="hu-HU" dirty="0" smtClean="0"/>
              <a:t>honlapon.</a:t>
            </a:r>
          </a:p>
          <a:p>
            <a:r>
              <a:rPr lang="hu-HU" b="1" dirty="0"/>
              <a:t>2.lépés</a:t>
            </a:r>
            <a:r>
              <a:rPr lang="hu-HU" b="1" dirty="0" smtClean="0"/>
              <a:t>: </a:t>
            </a:r>
            <a:r>
              <a:rPr lang="hu-HU" dirty="0" smtClean="0"/>
              <a:t>Felhasználási </a:t>
            </a:r>
            <a:r>
              <a:rPr lang="hu-HU" dirty="0"/>
              <a:t>feltételek elfogadása – biztonsági </a:t>
            </a:r>
            <a:r>
              <a:rPr lang="hu-HU" dirty="0" smtClean="0"/>
              <a:t>kód.</a:t>
            </a:r>
          </a:p>
          <a:p>
            <a:r>
              <a:rPr lang="hu-HU" b="1" dirty="0"/>
              <a:t>3.lépés</a:t>
            </a:r>
            <a:r>
              <a:rPr lang="hu-HU" b="1" dirty="0" smtClean="0"/>
              <a:t>: </a:t>
            </a:r>
            <a:r>
              <a:rPr lang="hu-HU" dirty="0" smtClean="0"/>
              <a:t>Adatok rögzítése.</a:t>
            </a:r>
          </a:p>
          <a:p>
            <a:r>
              <a:rPr lang="hu-HU" b="1" dirty="0"/>
              <a:t>4.lépés</a:t>
            </a:r>
            <a:r>
              <a:rPr lang="hu-HU" b="1" dirty="0" smtClean="0"/>
              <a:t>: </a:t>
            </a:r>
            <a:r>
              <a:rPr lang="hu-HU" dirty="0" smtClean="0"/>
              <a:t>Dokumentumok </a:t>
            </a:r>
            <a:r>
              <a:rPr lang="hu-HU" dirty="0"/>
              <a:t>elektronikus </a:t>
            </a:r>
            <a:r>
              <a:rPr lang="hu-HU" dirty="0" smtClean="0"/>
              <a:t>feltöltése.</a:t>
            </a:r>
          </a:p>
          <a:p>
            <a:r>
              <a:rPr lang="hu-HU" b="1" dirty="0"/>
              <a:t>5.lépés: </a:t>
            </a:r>
            <a:r>
              <a:rPr lang="hu-HU" dirty="0"/>
              <a:t>Kiegészítő eljárási díj befizetése(amennyiben szükséges</a:t>
            </a:r>
            <a:r>
              <a:rPr lang="hu-HU" dirty="0" smtClean="0"/>
              <a:t>).</a:t>
            </a:r>
          </a:p>
          <a:p>
            <a:r>
              <a:rPr lang="hu-HU" b="1" dirty="0" smtClean="0"/>
              <a:t>6.lépés: </a:t>
            </a:r>
            <a:r>
              <a:rPr lang="hu-HU" dirty="0" smtClean="0"/>
              <a:t>Hitelesítés </a:t>
            </a:r>
            <a:r>
              <a:rPr lang="hu-HU" dirty="0"/>
              <a:t>Ügyfélkapun keresztül </a:t>
            </a:r>
            <a:r>
              <a:rPr lang="hu-HU" dirty="0" smtClean="0"/>
              <a:t>vagy hitelesítő </a:t>
            </a:r>
            <a:r>
              <a:rPr lang="hu-HU" dirty="0"/>
              <a:t>adatlap </a:t>
            </a:r>
            <a:r>
              <a:rPr lang="hu-HU" dirty="0" smtClean="0"/>
              <a:t>		       kinyomtatása </a:t>
            </a:r>
            <a:r>
              <a:rPr lang="hu-HU" dirty="0"/>
              <a:t>és postai feladása segítségével.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802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hu-HU" b="1" dirty="0" smtClean="0"/>
              <a:t>LEGFONTOSABB </a:t>
            </a:r>
            <a:r>
              <a:rPr lang="hu-HU" b="1" dirty="0" smtClean="0"/>
              <a:t>HATÁRIDŐK!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Érettségi vizsgára jelentkezés határideje: </a:t>
            </a:r>
            <a:r>
              <a:rPr lang="hu-HU" sz="3600" dirty="0" smtClean="0">
                <a:solidFill>
                  <a:srgbClr val="FF0000"/>
                </a:solidFill>
              </a:rPr>
              <a:t>2022.02.15</a:t>
            </a:r>
            <a:r>
              <a:rPr lang="hu-HU" sz="36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hu-HU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3600" dirty="0" smtClean="0">
                <a:solidFill>
                  <a:srgbClr val="FF0000"/>
                </a:solidFill>
              </a:rPr>
              <a:t>Felsőoktatásba </a:t>
            </a:r>
            <a:r>
              <a:rPr lang="hu-HU" sz="3600" dirty="0" smtClean="0">
                <a:solidFill>
                  <a:srgbClr val="FF0000"/>
                </a:solidFill>
              </a:rPr>
              <a:t>jelentkezés </a:t>
            </a:r>
            <a:r>
              <a:rPr lang="hu-HU" sz="3600" dirty="0" smtClean="0">
                <a:solidFill>
                  <a:srgbClr val="FF0000"/>
                </a:solidFill>
              </a:rPr>
              <a:t>határideje</a:t>
            </a:r>
            <a:r>
              <a:rPr lang="hu-HU" sz="3600" dirty="0" smtClean="0">
                <a:solidFill>
                  <a:srgbClr val="FF0000"/>
                </a:solidFill>
              </a:rPr>
              <a:t>: </a:t>
            </a:r>
            <a:r>
              <a:rPr lang="hu-HU" sz="3600" dirty="0" smtClean="0">
                <a:solidFill>
                  <a:srgbClr val="FF0000"/>
                </a:solidFill>
              </a:rPr>
              <a:t>2022.02.15.</a:t>
            </a:r>
          </a:p>
          <a:p>
            <a:pPr marL="0" indent="0">
              <a:buNone/>
            </a:pPr>
            <a:endParaRPr lang="hu-HU" sz="3600" dirty="0" smtClean="0"/>
          </a:p>
          <a:p>
            <a:pPr marL="0" indent="0">
              <a:buNone/>
            </a:pPr>
            <a:r>
              <a:rPr lang="hu-HU" sz="3600" dirty="0" smtClean="0"/>
              <a:t>Hitelesítés határideje:2022.02.20. (legkésőbb)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2227496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56579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JELENTKEZÉSI SORREND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Maximum 6 jelentkezési hely – ebből 3 jelentkezési hely ingyenes!</a:t>
            </a:r>
          </a:p>
          <a:p>
            <a:pPr marL="0" indent="0"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Sorrend kialakítása:</a:t>
            </a:r>
          </a:p>
          <a:p>
            <a:pPr marL="0" indent="0">
              <a:buNone/>
            </a:pPr>
            <a:r>
              <a:rPr lang="hu-HU" dirty="0"/>
              <a:t>A jelentkező saját preferencia-sorrendjét tükrözze!</a:t>
            </a:r>
          </a:p>
          <a:p>
            <a:pPr marL="0" indent="0">
              <a:buNone/>
            </a:pPr>
            <a:r>
              <a:rPr lang="hu-HU" dirty="0"/>
              <a:t>Csak olyan jelentkezési </a:t>
            </a:r>
            <a:r>
              <a:rPr lang="hu-HU" dirty="0" smtClean="0"/>
              <a:t>helyet szabad megjelölni, </a:t>
            </a:r>
            <a:r>
              <a:rPr lang="hu-HU" dirty="0"/>
              <a:t>amelyre valóban szeretne </a:t>
            </a:r>
            <a:r>
              <a:rPr lang="hu-HU" dirty="0" smtClean="0"/>
              <a:t>a jelentkező bekerülni</a:t>
            </a:r>
            <a:r>
              <a:rPr lang="hu-HU" dirty="0"/>
              <a:t>!</a:t>
            </a:r>
          </a:p>
          <a:p>
            <a:pPr marL="0" indent="0">
              <a:buNone/>
            </a:pPr>
            <a:r>
              <a:rPr lang="hu-HU" dirty="0"/>
              <a:t>Ugyanazon képzés állami ösztöndíjas és önköltséges finanszírozási formájának nem kell kötelezően egymást követően </a:t>
            </a:r>
            <a:r>
              <a:rPr lang="hu-HU" dirty="0" smtClean="0"/>
              <a:t>szerepelnie</a:t>
            </a:r>
            <a:r>
              <a:rPr lang="hu-HU" dirty="0"/>
              <a:t>!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957130" y="2367185"/>
            <a:ext cx="10032762" cy="80330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tx1"/>
                </a:solidFill>
              </a:rPr>
              <a:t>Ugyanannak a jelentkezési helynek az állami ösztöndíjas és az önköltséges finanszírozási formája egy jelentkezési helynek számít (de külön sorban kell szerepelnie)! </a:t>
            </a:r>
          </a:p>
        </p:txBody>
      </p:sp>
    </p:spTree>
    <p:extLst>
      <p:ext uri="{BB962C8B-B14F-4D97-AF65-F5344CB8AC3E}">
        <p14:creationId xmlns:p14="http://schemas.microsoft.com/office/powerpoint/2010/main" val="4235093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JELENTKEZÉSI SORREND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Jelentősége</a:t>
            </a:r>
            <a:r>
              <a:rPr lang="hu-HU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Módosítási </a:t>
            </a:r>
            <a:r>
              <a:rPr lang="hu-HU" b="1" dirty="0">
                <a:solidFill>
                  <a:srgbClr val="FF0000"/>
                </a:solidFill>
              </a:rPr>
              <a:t>lehetőség:</a:t>
            </a:r>
          </a:p>
          <a:p>
            <a:pPr marL="0" indent="0">
              <a:buNone/>
            </a:pPr>
            <a:r>
              <a:rPr lang="hu-HU" dirty="0"/>
              <a:t>Egyszeri alkalommal lehet sorrendet módosítani,</a:t>
            </a:r>
          </a:p>
          <a:p>
            <a:pPr marL="0" indent="0">
              <a:buNone/>
            </a:pPr>
            <a:r>
              <a:rPr lang="hu-HU" dirty="0"/>
              <a:t>jelentkezési hely visszavonására is lehetőség van.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957129" y="2375731"/>
            <a:ext cx="10396671" cy="129041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tx1"/>
                </a:solidFill>
              </a:rPr>
              <a:t>Amennyiben a jelentkező több jelentkezési helyén is eléri a július végén megállapított ponthatárt, akkor csak az általa felállított sorrendben előrébb szereplő jelentkezési helyre nyerhet felvétel.</a:t>
            </a:r>
          </a:p>
        </p:txBody>
      </p:sp>
    </p:spTree>
    <p:extLst>
      <p:ext uri="{BB962C8B-B14F-4D97-AF65-F5344CB8AC3E}">
        <p14:creationId xmlns:p14="http://schemas.microsoft.com/office/powerpoint/2010/main" val="3495865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hu-HU" b="1" dirty="0" smtClean="0"/>
              <a:t>FIGYELEM!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Egy felsőoktatási felvételi eljárásban minden jelentkező csak egy helyre vehető fel, mégpedig a jelentkezéseinek sorrendjében szereplő első olyan helyre, ahol a felvételi </a:t>
            </a:r>
            <a:r>
              <a:rPr lang="hu-HU" dirty="0" err="1" smtClean="0"/>
              <a:t>összpontszáma</a:t>
            </a:r>
            <a:r>
              <a:rPr lang="hu-HU" dirty="0" smtClean="0"/>
              <a:t> eléri vagy meghaladja az adott jelentkezési helyre megállapított felvételi ponthatárt!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400" dirty="0" smtClean="0"/>
              <a:t>A magasabb sorszámú jelentkezési helyekre nem vehető fel</a:t>
            </a:r>
          </a:p>
          <a:p>
            <a:pPr marL="0" indent="0">
              <a:buNone/>
            </a:pPr>
            <a:r>
              <a:rPr lang="hu-HU" sz="2400" dirty="0"/>
              <a:t>a</a:t>
            </a:r>
            <a:r>
              <a:rPr lang="hu-HU" sz="2400" dirty="0" smtClean="0"/>
              <a:t>kkor sem, ha felvételi </a:t>
            </a:r>
            <a:r>
              <a:rPr lang="hu-HU" sz="2400" dirty="0" err="1" smtClean="0"/>
              <a:t>összpontszáma</a:t>
            </a:r>
            <a:r>
              <a:rPr lang="hu-HU" sz="2400" dirty="0" smtClean="0"/>
              <a:t> elérné az azokon </a:t>
            </a:r>
          </a:p>
          <a:p>
            <a:pPr marL="0" indent="0">
              <a:buNone/>
            </a:pPr>
            <a:r>
              <a:rPr lang="hu-HU" sz="2400" dirty="0" smtClean="0"/>
              <a:t>megállapított ponthatárt. 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881" y="3596593"/>
            <a:ext cx="2602595" cy="260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08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KIEGÉSZÍTŐ ELJÁRÁSI DÍJ BEFIZETÉSE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600" dirty="0" smtClean="0"/>
              <a:t>A felvételi eljárásban díjmentesen három képzés megjelölésére van lehetőség. </a:t>
            </a:r>
          </a:p>
          <a:p>
            <a:r>
              <a:rPr lang="hu-HU" sz="2600" dirty="0" smtClean="0"/>
              <a:t>A további (legfeljebb három) jelentkezési helyekért 2000-2000 Ft kiegészítő díjat kell fizetni, amelyet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1.banki </a:t>
            </a:r>
            <a:r>
              <a:rPr lang="hu-HU" dirty="0">
                <a:solidFill>
                  <a:srgbClr val="FF0000"/>
                </a:solidFill>
              </a:rPr>
              <a:t>átutalással, </a:t>
            </a:r>
            <a:r>
              <a:rPr lang="hu-HU" dirty="0"/>
              <a:t>https://www.felvi.hu/felveteli/jelentkezes/felveteli_tajekoztato/FFT_2022A/1_teendok_hataridok/16_elj_dijak/162_befizetes/1621_atutalassal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VAGY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2.bankkártyás fizetéssel teljesíthet</a:t>
            </a:r>
            <a:r>
              <a:rPr lang="hu-HU" dirty="0">
                <a:solidFill>
                  <a:srgbClr val="FF0000"/>
                </a:solidFill>
              </a:rPr>
              <a:t>. </a:t>
            </a:r>
            <a:r>
              <a:rPr lang="hu-HU" dirty="0"/>
              <a:t>https://www.felvi.hu/felveteli/jelentkezes/felveteli_tajekoztato/FFT_2022A/1_teendok_hataridok/16_elj_dijak/162_befizetes/1622_interneten</a:t>
            </a:r>
            <a:endParaRPr lang="hu-HU" dirty="0" smtClean="0"/>
          </a:p>
          <a:p>
            <a:pPr marL="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A befizetés határideje: 2022.02.15. !!!!!!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7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hu-HU" b="1" dirty="0" smtClean="0"/>
              <a:t>FIGYELEM!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A jelentkezési határidő után új képzést már nem lehet megjelölni! </a:t>
            </a:r>
          </a:p>
          <a:p>
            <a:pPr marL="0" indent="0">
              <a:buNone/>
            </a:pPr>
            <a:r>
              <a:rPr lang="hu-HU" sz="2400" b="1" dirty="0" smtClean="0"/>
              <a:t>Egy kivétel van ez alól:</a:t>
            </a:r>
            <a:r>
              <a:rPr lang="hu-HU" sz="2400" dirty="0" smtClean="0"/>
              <a:t> ha egy meglévő jelentkezés mellé annak addig meg nem jelölt másik finanszírozási formáját szeretné utólag hozzáadni. </a:t>
            </a:r>
          </a:p>
          <a:p>
            <a:pPr marL="0" indent="0">
              <a:buNone/>
            </a:pPr>
            <a:r>
              <a:rPr lang="hu-HU" sz="2400" dirty="0" smtClean="0"/>
              <a:t>A jelentkezési határidő után kizárólag a helyek sorrendjét lehet változtatni (egy alkalommal), illetve jelentkezési helyeket visszavonni. </a:t>
            </a:r>
          </a:p>
          <a:p>
            <a:pPr marL="0" indent="0">
              <a:buNone/>
            </a:pPr>
            <a:r>
              <a:rPr lang="hu-HU" b="1" dirty="0" smtClean="0"/>
              <a:t>Ennek a módosításnak a határideje: 2022.07.07.</a:t>
            </a:r>
            <a:endParaRPr lang="hu-HU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881" y="3596593"/>
            <a:ext cx="2602595" cy="260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01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 smtClean="0"/>
              <a:t>BENYÚJTANDÓ DOKUMENTUMOK</a:t>
            </a:r>
            <a:br>
              <a:rPr lang="hu-HU" sz="2800" b="1" dirty="0" smtClean="0"/>
            </a:br>
            <a:r>
              <a:rPr lang="hu-HU" sz="2800" b="1" dirty="0" smtClean="0"/>
              <a:t>ALAP- ÉS OSZTATLAN KÉPZÉSRE, FELSŐOKTATÁSI SZAKKÉPZÉSRE JELENTKEZÉSKOR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905854" y="1825624"/>
            <a:ext cx="3332860" cy="17294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Középiskolai bizonyítvány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(tanulmányi pontok számítása esetén)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161516" y="1888621"/>
            <a:ext cx="3580689" cy="158951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Bármilyen többletpontot igazoló dokumentum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(kivéve 2003. január 1. utáni nyelvvizsga bizonyítvány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358781" y="4007978"/>
            <a:ext cx="3948157" cy="193134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Egyéb, a felvételi kérelem megfelelő elbírálásához szükséges dokumentum </a:t>
            </a:r>
            <a:r>
              <a:rPr lang="hu-HU" dirty="0" smtClean="0">
                <a:solidFill>
                  <a:schemeClr val="tx1"/>
                </a:solidFill>
              </a:rPr>
              <a:t>(pl.igazolás a felvételi eljárás díjazásának befizetéséről)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 rot="10800000" flipV="1">
            <a:off x="7375021" y="3734512"/>
            <a:ext cx="3623414" cy="19740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A kiválasztott képzésen szükséges, az intézmény által előírt speciális dokumentum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48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hu-HU" b="1" dirty="0" smtClean="0"/>
              <a:t>FIGYELEM!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jelentkezési határidő után szerzett dokumentumok (pl. 12. évfolyam év végi eredményei a bizonyítványban) feltöltési határideje: 2022.07.07.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Minden olyan dokumentumot be kell nyújtani, amely alapján pontot szeretne </a:t>
            </a:r>
            <a:r>
              <a:rPr lang="hu-HU" dirty="0" err="1" smtClean="0"/>
              <a:t>számíttatni</a:t>
            </a:r>
            <a:r>
              <a:rPr lang="hu-HU" dirty="0" smtClean="0"/>
              <a:t>!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881" y="3596593"/>
            <a:ext cx="2602595" cy="260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34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HITELESÍTÉS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űrlapok kitöltése, a meglévő dokumentumok feltöltése és a kiegészítő eljárási díj befizetése után a legfontosabb a</a:t>
            </a:r>
            <a:r>
              <a:rPr lang="hu-HU" dirty="0" smtClean="0">
                <a:solidFill>
                  <a:srgbClr val="FF0000"/>
                </a:solidFill>
              </a:rPr>
              <a:t> jelentkezés hitelesítése-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ami nélkül érvénytelen a jelentkezés.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Határidő: 2022.02.20.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DE! </a:t>
            </a:r>
            <a:r>
              <a:rPr lang="hu-HU" dirty="0" smtClean="0"/>
              <a:t>érdemes akkor megtenni, amikor már biztos abban, hogy nem kíván változtatni. 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HITELESÍTÉS FOLYAMATA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1.Ügyfélkapus regisztrációval (ennek pontos menetét az E-felvételi felülete tartalmazza)</a:t>
            </a:r>
          </a:p>
          <a:p>
            <a:pPr marL="0" indent="0">
              <a:buNone/>
            </a:pPr>
            <a:r>
              <a:rPr lang="hu-HU" dirty="0" smtClean="0"/>
              <a:t>Vagy</a:t>
            </a:r>
          </a:p>
          <a:p>
            <a:pPr marL="0" indent="0">
              <a:buNone/>
            </a:pPr>
            <a:r>
              <a:rPr lang="hu-HU" dirty="0" smtClean="0"/>
              <a:t>2.E-felvételi felületről kinyomtatható ún. hitelesítő adatlap segítségével. Ezt kitöltés után ki kell nyomtatni, alá kell írni és ajánlott küldeményként postázni kell az Oktatási Hivatal, 1380 Budapest, PF. 1190 címre.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0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hu-HU" b="1" dirty="0" smtClean="0"/>
              <a:t>LEGFONTOSABB </a:t>
            </a:r>
            <a:r>
              <a:rPr lang="hu-HU" b="1" dirty="0" smtClean="0"/>
              <a:t>HATÁRIDŐK!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Érettségi vizsgára jelentkezés határideje: </a:t>
            </a:r>
            <a:r>
              <a:rPr lang="hu-HU" sz="3600" dirty="0" smtClean="0">
                <a:solidFill>
                  <a:srgbClr val="FF0000"/>
                </a:solidFill>
              </a:rPr>
              <a:t>2022.02.15</a:t>
            </a:r>
            <a:r>
              <a:rPr lang="hu-HU" sz="36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hu-HU" sz="3600" dirty="0" smtClean="0">
                <a:solidFill>
                  <a:srgbClr val="FF0000"/>
                </a:solidFill>
              </a:rPr>
              <a:t>Felsőoktatásba </a:t>
            </a:r>
            <a:r>
              <a:rPr lang="hu-HU" sz="3600" dirty="0" smtClean="0">
                <a:solidFill>
                  <a:srgbClr val="FF0000"/>
                </a:solidFill>
              </a:rPr>
              <a:t>jelentkezés </a:t>
            </a:r>
            <a:r>
              <a:rPr lang="hu-HU" sz="3600" dirty="0" smtClean="0">
                <a:solidFill>
                  <a:srgbClr val="FF0000"/>
                </a:solidFill>
              </a:rPr>
              <a:t>határideje és az E-felvételiben rögzítése: 2022.02.15.</a:t>
            </a:r>
          </a:p>
          <a:p>
            <a:pPr marL="0" indent="0">
              <a:buNone/>
            </a:pPr>
            <a:r>
              <a:rPr lang="hu-HU" sz="3600" dirty="0" smtClean="0"/>
              <a:t>Hitelesítés határideje:</a:t>
            </a:r>
            <a:r>
              <a:rPr lang="hu-HU" sz="3600" dirty="0" smtClean="0">
                <a:solidFill>
                  <a:srgbClr val="FF0000"/>
                </a:solidFill>
              </a:rPr>
              <a:t>2022.02.20. </a:t>
            </a:r>
            <a:r>
              <a:rPr lang="hu-HU" sz="3600" dirty="0" smtClean="0"/>
              <a:t>(legkésőbb)</a:t>
            </a:r>
          </a:p>
          <a:p>
            <a:pPr marL="0" indent="0">
              <a:buNone/>
            </a:pPr>
            <a:r>
              <a:rPr lang="hu-HU" sz="3600" dirty="0" smtClean="0"/>
              <a:t>Ügyfélkapun, vagy  kinyomtatott, aláírt hitelesítő adatlap postára adásával.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2440260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KÉPZÉSI SZINTEK A FELSŐOKTATÁSBAN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Alapképzés (A)</a:t>
            </a:r>
          </a:p>
          <a:p>
            <a:pPr marL="0" indent="0">
              <a:buNone/>
            </a:pPr>
            <a:r>
              <a:rPr lang="hu-HU" dirty="0" smtClean="0"/>
              <a:t>Akik </a:t>
            </a:r>
            <a:r>
              <a:rPr lang="hu-HU" dirty="0"/>
              <a:t>érettségi vizsgával rendelkeznek és diplomát szeretnének, azoknak az ide vezető első lépcsőfok egy alapképzés – vagy egy osztatlan mesterképzés – elvégzése. </a:t>
            </a: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A KÉPZÉS IDEJE: </a:t>
            </a:r>
            <a:r>
              <a:rPr lang="hu-HU" b="1" dirty="0"/>
              <a:t>6-8 </a:t>
            </a:r>
            <a:r>
              <a:rPr lang="hu-HU" b="1" dirty="0" smtClean="0"/>
              <a:t>félév</a:t>
            </a:r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alapképzés a munkaerőpiacon hasznosítható szakmai ismereteket ad, az elhelyezkedéshez jogszabályban meghatározottak szerinti munkakör betöltésére jogosít, és jelentősen megnöveli a munkavállalási lehetőségeket is. </a:t>
            </a:r>
          </a:p>
        </p:txBody>
      </p:sp>
    </p:spTree>
    <p:extLst>
      <p:ext uri="{BB962C8B-B14F-4D97-AF65-F5344CB8AC3E}">
        <p14:creationId xmlns:p14="http://schemas.microsoft.com/office/powerpoint/2010/main" val="2864594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hu-HU" b="1" dirty="0" smtClean="0"/>
              <a:t>LEGFONTOSABB </a:t>
            </a:r>
            <a:r>
              <a:rPr lang="hu-HU" b="1" dirty="0" smtClean="0"/>
              <a:t>HATÁRIDŐK!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felvételi kérelem benyújtását követően a megszerzett dokumentumok benyújtásának, új adatok rögzítésének, és az egyszeri sorrendmódosításának a határideje: </a:t>
            </a:r>
            <a:r>
              <a:rPr lang="hu-HU" dirty="0" smtClean="0">
                <a:solidFill>
                  <a:srgbClr val="FF0000"/>
                </a:solidFill>
              </a:rPr>
              <a:t>2022.07.07.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4000" dirty="0" smtClean="0"/>
              <a:t>Ponthatárok, a felvételi eredmények várható kihirdetése: </a:t>
            </a:r>
            <a:r>
              <a:rPr lang="hu-HU" sz="4000" dirty="0" smtClean="0">
                <a:solidFill>
                  <a:srgbClr val="FF0000"/>
                </a:solidFill>
              </a:rPr>
              <a:t>2022.07.21.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1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dirty="0" smtClean="0"/>
              <a:t>KÖSZÖNÖM A FIGYELMET! </a:t>
            </a:r>
            <a:endParaRPr lang="hu-HU" sz="4400" dirty="0"/>
          </a:p>
          <a:p>
            <a:pPr marL="0" indent="0" algn="ctr">
              <a:buNone/>
            </a:pPr>
            <a:endParaRPr lang="hu-HU" sz="4400" smtClean="0"/>
          </a:p>
          <a:p>
            <a:pPr marL="0" indent="0" algn="ctr">
              <a:buNone/>
            </a:pPr>
            <a:r>
              <a:rPr lang="hu-HU" sz="4400" smtClean="0"/>
              <a:t>JÓ </a:t>
            </a:r>
            <a:r>
              <a:rPr lang="hu-HU" sz="4400" dirty="0" smtClean="0"/>
              <a:t>TANULÁST ÉS SIKERES FELVÉTELI VIZSGÁT KÍVÁNOK MINDENKINEK!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692925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prstClr val="black"/>
                </a:solidFill>
              </a:rPr>
              <a:t>KÉPZÉSI SZINTEK A FELSŐOKTATÁSBAN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Osztatlan mesterképzés (</a:t>
            </a:r>
            <a:r>
              <a:rPr lang="hu-HU" dirty="0" smtClean="0">
                <a:solidFill>
                  <a:srgbClr val="FF0000"/>
                </a:solidFill>
              </a:rPr>
              <a:t>O)</a:t>
            </a:r>
          </a:p>
          <a:p>
            <a:pPr marL="0" indent="0">
              <a:buNone/>
            </a:pPr>
            <a:r>
              <a:rPr lang="hu-HU" dirty="0" smtClean="0"/>
              <a:t>Néhány </a:t>
            </a:r>
            <a:r>
              <a:rPr lang="hu-HU" dirty="0"/>
              <a:t>szakon diplomaszerzésre az érettségit követően </a:t>
            </a:r>
            <a:r>
              <a:rPr lang="hu-HU" dirty="0" smtClean="0"/>
              <a:t>osztatlan </a:t>
            </a:r>
            <a:r>
              <a:rPr lang="hu-HU" dirty="0"/>
              <a:t>mesterképzésben van mód, ahol mesterszakos diplomával végez a hallgató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fr-FR" b="1" dirty="0"/>
              <a:t>A KÉPZÉS IDEJE: </a:t>
            </a:r>
            <a:r>
              <a:rPr lang="hu-HU" b="1" dirty="0" smtClean="0"/>
              <a:t>10</a:t>
            </a:r>
            <a:r>
              <a:rPr lang="fr-FR" b="1" dirty="0" smtClean="0"/>
              <a:t>-</a:t>
            </a:r>
            <a:r>
              <a:rPr lang="hu-HU" b="1" dirty="0" smtClean="0"/>
              <a:t>12</a:t>
            </a:r>
            <a:r>
              <a:rPr lang="fr-FR" b="1" dirty="0" smtClean="0"/>
              <a:t> </a:t>
            </a:r>
            <a:r>
              <a:rPr lang="fr-FR" b="1" dirty="0"/>
              <a:t>félév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1790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prstClr val="black"/>
                </a:solidFill>
              </a:rPr>
              <a:t>KÉPZÉSI SZINTEK A FELSŐOKTATÁSBAN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Felsőoktatási szakképzés (F)</a:t>
            </a:r>
          </a:p>
          <a:p>
            <a:pPr marL="0" indent="0">
              <a:buNone/>
            </a:pPr>
            <a:r>
              <a:rPr lang="hu-HU" dirty="0" smtClean="0"/>
              <a:t>Akik </a:t>
            </a:r>
            <a:r>
              <a:rPr lang="hu-HU" dirty="0"/>
              <a:t>szeretnék bebiztosítani magukat, azoknak érdemes a kinézett alapképzési szakhoz közeli, gyakorlatorientált oktatást nyújtó felsőoktatási szakképzést is megjelölniük a jelentkezéskor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b="1" dirty="0"/>
              <a:t>A KÉPZÉS IDEJE: </a:t>
            </a:r>
            <a:r>
              <a:rPr lang="hu-HU" b="1" dirty="0" smtClean="0"/>
              <a:t>4 FÉLÉV</a:t>
            </a:r>
          </a:p>
          <a:p>
            <a:pPr marL="0" indent="0">
              <a:buNone/>
            </a:pPr>
            <a:r>
              <a:rPr lang="hu-HU" dirty="0" smtClean="0"/>
              <a:t>Nem ad diplomát!!!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0596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MINIMÁLIS BEMENETI KÖVETELMÉNYEK A FELSŐOKTATÁSBAN VALÓ TOVÁBBTANULÁSHOZ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Négy kötelező és egy „választott” érettségi tárgy eredményes </a:t>
            </a:r>
            <a:r>
              <a:rPr lang="hu-HU" dirty="0" smtClean="0"/>
              <a:t>megléte.</a:t>
            </a:r>
            <a:endParaRPr lang="hu-HU" dirty="0"/>
          </a:p>
          <a:p>
            <a:r>
              <a:rPr lang="hu-HU" b="1" dirty="0">
                <a:solidFill>
                  <a:srgbClr val="FF0000"/>
                </a:solidFill>
              </a:rPr>
              <a:t>Legalább egy emelt szintű érettségi </a:t>
            </a:r>
            <a:r>
              <a:rPr lang="hu-HU" dirty="0"/>
              <a:t>a jelölt kar listáján szereplő tantárgyakból (van, ahol kettő is elő van írva – pl. orvosi</a:t>
            </a:r>
            <a:r>
              <a:rPr lang="hu-HU" dirty="0" smtClean="0"/>
              <a:t>).</a:t>
            </a:r>
            <a:endParaRPr lang="hu-HU" dirty="0"/>
          </a:p>
          <a:p>
            <a:r>
              <a:rPr lang="hu-HU" dirty="0"/>
              <a:t>Határidők betartása</a:t>
            </a:r>
            <a:r>
              <a:rPr lang="hu-HU" dirty="0" smtClean="0"/>
              <a:t>!!!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Legfontosabb a jelentkezés határideje: </a:t>
            </a:r>
            <a:r>
              <a:rPr lang="hu-HU" dirty="0" smtClean="0">
                <a:solidFill>
                  <a:srgbClr val="FF0000"/>
                </a:solidFill>
              </a:rPr>
              <a:t>2022.02.15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/>
              <a:t>Minimum 280 pont </a:t>
            </a:r>
            <a:r>
              <a:rPr lang="hu-HU" dirty="0" smtClean="0"/>
              <a:t>elérése.</a:t>
            </a:r>
          </a:p>
          <a:p>
            <a:pPr marL="0" indent="0">
              <a:buNone/>
            </a:pPr>
            <a:r>
              <a:rPr lang="hu-HU" dirty="0" smtClean="0"/>
              <a:t>(Néhány helyen bemeneti követelmény: alkalmassági vizsga, középfokú komplex nyelvvizsga is).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10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PONTSZÁMÍTÁS ALAP,OSZTATLAN KÉPZÉS ÉS FELSŐFOKÚ SZAKKÉPZÉS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11" name="Ellipszis buborék 10"/>
          <p:cNvSpPr/>
          <p:nvPr/>
        </p:nvSpPr>
        <p:spPr>
          <a:xfrm>
            <a:off x="5070504" y="2877249"/>
            <a:ext cx="2424158" cy="1518502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Felvételi </a:t>
            </a:r>
            <a:r>
              <a:rPr lang="hu-HU" sz="2000" b="1" dirty="0" err="1" smtClean="0">
                <a:solidFill>
                  <a:schemeClr val="tx1"/>
                </a:solidFill>
              </a:rPr>
              <a:t>összpontszám</a:t>
            </a:r>
            <a:endParaRPr lang="hu-HU" sz="2000" b="1" dirty="0">
              <a:solidFill>
                <a:schemeClr val="tx1"/>
              </a:solidFill>
            </a:endParaRPr>
          </a:p>
        </p:txBody>
      </p:sp>
      <p:sp>
        <p:nvSpPr>
          <p:cNvPr id="12" name="Ellipszis buborék 11"/>
          <p:cNvSpPr/>
          <p:nvPr/>
        </p:nvSpPr>
        <p:spPr>
          <a:xfrm>
            <a:off x="1801738" y="2270269"/>
            <a:ext cx="1948441" cy="888763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Érettségi pont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4" name="Ellipszis buborék 13"/>
          <p:cNvSpPr/>
          <p:nvPr/>
        </p:nvSpPr>
        <p:spPr>
          <a:xfrm>
            <a:off x="8186871" y="2172655"/>
            <a:ext cx="2099417" cy="803305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Többletpont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5" name="Ellipszis buborék 14"/>
          <p:cNvSpPr/>
          <p:nvPr/>
        </p:nvSpPr>
        <p:spPr>
          <a:xfrm>
            <a:off x="1604472" y="4492439"/>
            <a:ext cx="2078765" cy="1133941"/>
          </a:xfrm>
          <a:prstGeom prst="wedgeEllipseCallout">
            <a:avLst/>
          </a:prstGeom>
          <a:solidFill>
            <a:srgbClr val="84AF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Tanulmányi pont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7" name="Ellipszis buborék 16"/>
          <p:cNvSpPr/>
          <p:nvPr/>
        </p:nvSpPr>
        <p:spPr>
          <a:xfrm>
            <a:off x="8297965" y="4633672"/>
            <a:ext cx="1726251" cy="612648"/>
          </a:xfrm>
          <a:prstGeom prst="wedgeEllipseCallout">
            <a:avLst/>
          </a:prstGeom>
          <a:solidFill>
            <a:srgbClr val="FDB5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Gyakorlati vizsga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00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8187"/>
            <a:ext cx="10515600" cy="743485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/>
              <a:t>PONTSZÁMÍTÁS ELVEI</a:t>
            </a:r>
            <a:br>
              <a:rPr lang="hu-HU" sz="2800" b="1" dirty="0" smtClean="0"/>
            </a:br>
            <a:r>
              <a:rPr lang="hu-HU" sz="2400" b="1" dirty="0" smtClean="0">
                <a:solidFill>
                  <a:srgbClr val="FF0000"/>
                </a:solidFill>
              </a:rPr>
              <a:t>Maximum 500 PONT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202" y="871672"/>
            <a:ext cx="10849598" cy="58367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                                  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                                       </a:t>
            </a:r>
          </a:p>
          <a:p>
            <a:pPr marL="0" indent="0">
              <a:buNone/>
            </a:pPr>
            <a:r>
              <a:rPr lang="hu-HU" sz="2400" b="1" dirty="0" smtClean="0"/>
              <a:t>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                                                                                                                       </a:t>
            </a:r>
          </a:p>
        </p:txBody>
      </p:sp>
      <p:sp>
        <p:nvSpPr>
          <p:cNvPr id="4" name="Téglalap 3"/>
          <p:cNvSpPr/>
          <p:nvPr/>
        </p:nvSpPr>
        <p:spPr>
          <a:xfrm flipH="1">
            <a:off x="1905713" y="1036030"/>
            <a:ext cx="2897023" cy="6933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b="1" dirty="0" smtClean="0"/>
          </a:p>
          <a:p>
            <a:pPr algn="ctr"/>
            <a:r>
              <a:rPr lang="hu-HU" b="1" dirty="0" smtClean="0"/>
              <a:t>TANULMÁNYI PONT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MAX.200</a:t>
            </a:r>
            <a:r>
              <a:rPr lang="hu-HU" b="1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pont</a:t>
            </a:r>
          </a:p>
          <a:p>
            <a:pPr algn="ctr"/>
            <a:endParaRPr lang="hu-HU" b="1" dirty="0"/>
          </a:p>
        </p:txBody>
      </p:sp>
      <p:sp>
        <p:nvSpPr>
          <p:cNvPr id="5" name="Téglalap 4"/>
          <p:cNvSpPr/>
          <p:nvPr/>
        </p:nvSpPr>
        <p:spPr>
          <a:xfrm>
            <a:off x="924810" y="1902571"/>
            <a:ext cx="2136448" cy="752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Középiskolai osztályzatok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MAX.100 pont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219956" y="1955957"/>
            <a:ext cx="2264635" cy="76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 smtClean="0">
              <a:solidFill>
                <a:schemeClr val="tx1"/>
              </a:solidFill>
            </a:endParaRP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Érettségi 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átlageredmény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MAX.100 pont</a:t>
            </a:r>
          </a:p>
          <a:p>
            <a:pPr algn="ctr"/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791994" y="3709188"/>
            <a:ext cx="2824384" cy="20449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Magyar nyelv és irodalom (átlaga), </a:t>
            </a:r>
            <a:r>
              <a:rPr lang="hu-HU" sz="1600" dirty="0" err="1" smtClean="0">
                <a:solidFill>
                  <a:schemeClr val="tx1"/>
                </a:solidFill>
              </a:rPr>
              <a:t>történelem,matematika</a:t>
            </a:r>
            <a:r>
              <a:rPr lang="hu-HU" sz="16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idegen nyelv,</a:t>
            </a:r>
          </a:p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választott természettudományos tárgy utolsó két év végi jegyei összegének kétszerese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4157109" y="3641372"/>
            <a:ext cx="2828659" cy="2044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Az érettségi bizonyítványban szereplő %-</a:t>
            </a:r>
            <a:r>
              <a:rPr lang="hu-HU" sz="1600" dirty="0" err="1" smtClean="0">
                <a:solidFill>
                  <a:schemeClr val="tx1"/>
                </a:solidFill>
              </a:rPr>
              <a:t>os</a:t>
            </a:r>
            <a:r>
              <a:rPr lang="hu-HU" sz="1600" dirty="0" smtClean="0">
                <a:solidFill>
                  <a:schemeClr val="tx1"/>
                </a:solidFill>
              </a:rPr>
              <a:t> vizsgaeredmények (4 kötelező,1 választott) átlagát egészre kerekítve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8195374" y="976872"/>
            <a:ext cx="2234728" cy="525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Érettségi pont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MAX.200 pont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8144466" y="2045026"/>
            <a:ext cx="2136449" cy="1852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Az adott szakon előírt érettségi bementei feltételei közül két érettségi tárgy %-</a:t>
            </a:r>
            <a:r>
              <a:rPr lang="hu-HU" sz="1600" dirty="0" err="1" smtClean="0">
                <a:solidFill>
                  <a:schemeClr val="tx1"/>
                </a:solidFill>
              </a:rPr>
              <a:t>os</a:t>
            </a:r>
            <a:r>
              <a:rPr lang="hu-HU" sz="1600" dirty="0" smtClean="0">
                <a:solidFill>
                  <a:schemeClr val="tx1"/>
                </a:solidFill>
              </a:rPr>
              <a:t> vizsgaeredményei 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8067230" y="4663867"/>
            <a:ext cx="2068082" cy="914400"/>
          </a:xfrm>
          <a:prstGeom prst="roundRect">
            <a:avLst/>
          </a:prstGeom>
          <a:solidFill>
            <a:srgbClr val="B9D4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Többletpontok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MAX.100 pont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2" name="Lefelé nyíl 11"/>
          <p:cNvSpPr/>
          <p:nvPr/>
        </p:nvSpPr>
        <p:spPr>
          <a:xfrm>
            <a:off x="1736460" y="2971041"/>
            <a:ext cx="484632" cy="4358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931" y="2930685"/>
            <a:ext cx="518205" cy="45724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271" y="1530888"/>
            <a:ext cx="51820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5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b="1" dirty="0" smtClean="0"/>
              <a:t>PONTSZÁMÍTÁS ALAPKÉPZÉS ÉS OSZTATLAN MESTERKÉPZÉS ESETÉN</a:t>
            </a:r>
            <a:r>
              <a:rPr lang="hu-HU" sz="3200" b="1" dirty="0"/>
              <a:t/>
            </a:r>
            <a:br>
              <a:rPr lang="hu-HU" sz="3200" b="1" dirty="0"/>
            </a:br>
            <a:r>
              <a:rPr lang="hu-HU" sz="3200" b="1" dirty="0" smtClean="0">
                <a:solidFill>
                  <a:srgbClr val="FF0000"/>
                </a:solidFill>
              </a:rPr>
              <a:t>MAXIMÁLISAN ELÉRHETŐ PONTSZÁM:400+100 PONT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4928" y="1690688"/>
            <a:ext cx="11727729" cy="5094673"/>
          </a:xfrm>
        </p:spPr>
        <p:txBody>
          <a:bodyPr/>
          <a:lstStyle/>
          <a:p>
            <a:r>
              <a:rPr lang="hu-HU" dirty="0" smtClean="0"/>
              <a:t>Két pontszámítási mód alkalmazható: </a:t>
            </a:r>
          </a:p>
          <a:p>
            <a:pPr marL="0" indent="0">
              <a:buNone/>
            </a:pPr>
            <a:r>
              <a:rPr lang="hu-HU" dirty="0" smtClean="0"/>
              <a:t>1. </a:t>
            </a:r>
          </a:p>
          <a:p>
            <a:pPr marL="0" indent="0">
              <a:buNone/>
            </a:pPr>
            <a:r>
              <a:rPr lang="hu-HU" dirty="0" smtClean="0"/>
              <a:t>                              +                            +                         = </a:t>
            </a:r>
            <a:r>
              <a:rPr lang="hu-HU" dirty="0" smtClean="0">
                <a:solidFill>
                  <a:srgbClr val="FF0000"/>
                </a:solidFill>
              </a:rPr>
              <a:t>max.500 pont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hu-HU" dirty="0" smtClean="0"/>
              <a:t>2.                                         +                                         = </a:t>
            </a:r>
            <a:r>
              <a:rPr lang="hu-HU" dirty="0">
                <a:solidFill>
                  <a:srgbClr val="FF0000"/>
                </a:solidFill>
              </a:rPr>
              <a:t>max.500 pont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/>
              <a:t>A jelentkező </a:t>
            </a:r>
            <a:r>
              <a:rPr lang="hu-HU" b="1" dirty="0" err="1" smtClean="0"/>
              <a:t>összpontszáma</a:t>
            </a:r>
            <a:r>
              <a:rPr lang="hu-HU" b="1" dirty="0" smtClean="0"/>
              <a:t> automatikusan a számára kedvezőbb módon kerül meghatározásra. </a:t>
            </a:r>
            <a:endParaRPr lang="hu-HU" b="1" dirty="0"/>
          </a:p>
        </p:txBody>
      </p:sp>
      <p:sp>
        <p:nvSpPr>
          <p:cNvPr id="6" name="Lekerekített téglalap 5"/>
          <p:cNvSpPr/>
          <p:nvPr/>
        </p:nvSpPr>
        <p:spPr>
          <a:xfrm>
            <a:off x="838200" y="2247545"/>
            <a:ext cx="1605897" cy="76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Tanulmányi pont 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max.200 pont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3290131" y="2247545"/>
            <a:ext cx="1589518" cy="76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Érettségi 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pont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max.200 pont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5606041" y="2247545"/>
            <a:ext cx="1538243" cy="768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Többletpont</a:t>
            </a:r>
          </a:p>
          <a:p>
            <a:pPr algn="ctr"/>
            <a:r>
              <a:rPr lang="hu-HU" b="1" dirty="0">
                <a:solidFill>
                  <a:srgbClr val="FF0000"/>
                </a:solidFill>
              </a:rPr>
              <a:t>m</a:t>
            </a:r>
            <a:r>
              <a:rPr lang="hu-HU" b="1" dirty="0" smtClean="0">
                <a:solidFill>
                  <a:srgbClr val="FF0000"/>
                </a:solidFill>
              </a:rPr>
              <a:t>ax.100 pont 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838201" y="3452501"/>
            <a:ext cx="2699758" cy="1333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 b="1" dirty="0" smtClean="0">
              <a:solidFill>
                <a:prstClr val="black"/>
              </a:solidFill>
            </a:endParaRPr>
          </a:p>
          <a:p>
            <a:pPr lvl="0" algn="ctr"/>
            <a:endParaRPr lang="hu-HU" b="1" dirty="0">
              <a:solidFill>
                <a:prstClr val="black"/>
              </a:solidFill>
            </a:endParaRPr>
          </a:p>
          <a:p>
            <a:pPr lvl="0" algn="ctr"/>
            <a:endParaRPr lang="hu-HU" b="1" dirty="0" smtClean="0">
              <a:solidFill>
                <a:prstClr val="black"/>
              </a:solidFill>
            </a:endParaRPr>
          </a:p>
          <a:p>
            <a:pPr lvl="0" algn="ctr"/>
            <a:r>
              <a:rPr lang="hu-HU" b="1" dirty="0" smtClean="0">
                <a:solidFill>
                  <a:prstClr val="black"/>
                </a:solidFill>
              </a:rPr>
              <a:t>Érettségi </a:t>
            </a:r>
            <a:endParaRPr lang="hu-HU" b="1" dirty="0">
              <a:solidFill>
                <a:prstClr val="black"/>
              </a:solidFill>
            </a:endParaRPr>
          </a:p>
          <a:p>
            <a:pPr lvl="0" algn="ctr"/>
            <a:r>
              <a:rPr lang="hu-HU" b="1" dirty="0">
                <a:solidFill>
                  <a:prstClr val="black"/>
                </a:solidFill>
              </a:rPr>
              <a:t>p</a:t>
            </a:r>
            <a:r>
              <a:rPr lang="hu-HU" b="1" dirty="0" smtClean="0">
                <a:solidFill>
                  <a:prstClr val="black"/>
                </a:solidFill>
              </a:rPr>
              <a:t>ont </a:t>
            </a:r>
          </a:p>
          <a:p>
            <a:pPr lvl="0" algn="ctr"/>
            <a:r>
              <a:rPr lang="hu-HU" b="1" dirty="0" smtClean="0">
                <a:solidFill>
                  <a:prstClr val="black"/>
                </a:solidFill>
              </a:rPr>
              <a:t>X2</a:t>
            </a:r>
          </a:p>
          <a:p>
            <a:pPr lvl="0" algn="ctr"/>
            <a:r>
              <a:rPr lang="hu-HU" b="1" dirty="0" smtClean="0">
                <a:solidFill>
                  <a:srgbClr val="FF0000"/>
                </a:solidFill>
              </a:rPr>
              <a:t>max.400 </a:t>
            </a:r>
            <a:r>
              <a:rPr lang="hu-HU" b="1" dirty="0">
                <a:solidFill>
                  <a:srgbClr val="FF0000"/>
                </a:solidFill>
              </a:rPr>
              <a:t>pont</a:t>
            </a:r>
          </a:p>
          <a:p>
            <a:pPr lvl="0" algn="ctr"/>
            <a:endParaRPr lang="hu-HU" b="1" dirty="0" smtClean="0">
              <a:solidFill>
                <a:prstClr val="black"/>
              </a:solidFill>
            </a:endParaRPr>
          </a:p>
          <a:p>
            <a:pPr lvl="0" algn="ctr"/>
            <a:r>
              <a:rPr lang="hu-HU" b="1" dirty="0" smtClean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hu-HU" b="1" dirty="0">
              <a:solidFill>
                <a:prstClr val="black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4422449" y="3452501"/>
            <a:ext cx="2097992" cy="13331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b="1">
                <a:solidFill>
                  <a:prstClr val="black"/>
                </a:solidFill>
              </a:rPr>
              <a:t>Többletpont</a:t>
            </a:r>
          </a:p>
          <a:p>
            <a:pPr lvl="0" algn="ctr"/>
            <a:r>
              <a:rPr lang="hu-HU" b="1">
                <a:solidFill>
                  <a:srgbClr val="FF0000"/>
                </a:solidFill>
              </a:rPr>
              <a:t>max.100 pont 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38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1134</TotalTime>
  <Words>1352</Words>
  <Application>Microsoft Office PowerPoint</Application>
  <PresentationFormat>Szélesvásznú</PresentationFormat>
  <Paragraphs>250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Office-téma</vt:lpstr>
      <vt:lpstr>FELSŐOKTATÁSI FELVÉTELI TÁJÉKOZTATÓ 2022.</vt:lpstr>
      <vt:lpstr>LEGFONTOSABB HATÁRIDŐK! </vt:lpstr>
      <vt:lpstr>KÉPZÉSI SZINTEK A FELSŐOKTATÁSBAN</vt:lpstr>
      <vt:lpstr>KÉPZÉSI SZINTEK A FELSŐOKTATÁSBAN</vt:lpstr>
      <vt:lpstr>KÉPZÉSI SZINTEK A FELSŐOKTATÁSBAN</vt:lpstr>
      <vt:lpstr>MINIMÁLIS BEMENETI KÖVETELMÉNYEK A FELSŐOKTATÁSBAN VALÓ TOVÁBBTANULÁSHOZ</vt:lpstr>
      <vt:lpstr>PONTSZÁMÍTÁS ALAP,OSZTATLAN KÉPZÉS ÉS FELSŐFOKÚ SZAKKÉPZÉS</vt:lpstr>
      <vt:lpstr>PONTSZÁMÍTÁS ELVEI Maximum 500 PONT</vt:lpstr>
      <vt:lpstr>PONTSZÁMÍTÁS ALAPKÉPZÉS ÉS OSZTATLAN MESTERKÉPZÉS ESETÉN MAXIMÁLISAN ELÉRHETŐ PONTSZÁM:400+100 PONT</vt:lpstr>
      <vt:lpstr>PONTSZÁMÍTÁS FELSŐFOKÚ SZAKKÉPZÉS ESETÉN MAXIMÁLISAN ELÉRHETŐ PONTSZÁM:400+100 PONT</vt:lpstr>
      <vt:lpstr>FIGYELEM! </vt:lpstr>
      <vt:lpstr>FELVÉTELI KÖVETELMÉNY BÁRMELY EMELT SZINTŰ ÉRETTSÉGI A KÖVETKEZŐ KÉPZÉSI TERÜLETEKEN:</vt:lpstr>
      <vt:lpstr>FELVÉTELI KÖVETELMÉNY A BEMENETI EMELT SZINTŰ ÉRETTSÉGI TÁRGYAK KÖZÜL TELJESÍTHETŐ A KÖVETKEZŐ KÉPZÉSI TERÜLETEKEN:</vt:lpstr>
      <vt:lpstr>ALKALMASSÁGI VIZSGA</vt:lpstr>
      <vt:lpstr> TÖBBLETPONT (kivéve edző szak, a művészeti és a művészetközvetítés képzési területen) </vt:lpstr>
      <vt:lpstr>TÖBBLETPONT (kivéve edző szak, a művészeti és a művészetközvetítés képzési területen)</vt:lpstr>
      <vt:lpstr>TÖBBLETPONT (kivéve edző szak, a művészeti és a művészetközvetítés képzési területen)</vt:lpstr>
      <vt:lpstr>E-FELVÉTELI</vt:lpstr>
      <vt:lpstr>AZ E-FELVÉTELI LÉPÉSEI </vt:lpstr>
      <vt:lpstr>JELENTKEZÉSI SORREND</vt:lpstr>
      <vt:lpstr>JELENTKEZÉSI SORREND</vt:lpstr>
      <vt:lpstr>FIGYELEM! </vt:lpstr>
      <vt:lpstr>A KIEGÉSZÍTŐ ELJÁRÁSI DÍJ BEFIZETÉSE</vt:lpstr>
      <vt:lpstr>FIGYELEM! </vt:lpstr>
      <vt:lpstr>BENYÚJTANDÓ DOKUMENTUMOK ALAP- ÉS OSZTATLAN KÉPZÉSRE, FELSŐOKTATÁSI SZAKKÉPZÉSRE JELENTKEZÉSKOR</vt:lpstr>
      <vt:lpstr>FIGYELEM! </vt:lpstr>
      <vt:lpstr>HITELESÍTÉS</vt:lpstr>
      <vt:lpstr>HITELESÍTÉS FOLYAMATA</vt:lpstr>
      <vt:lpstr>LEGFONTOSABB HATÁRIDŐK! </vt:lpstr>
      <vt:lpstr>LEGFONTOSABB HATÁRIDŐK!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Felvételi tájékoztató 2021</dc:title>
  <dc:creator>Windows-felhasználó</dc:creator>
  <cp:lastModifiedBy>Windows-felhasználó</cp:lastModifiedBy>
  <cp:revision>143</cp:revision>
  <dcterms:created xsi:type="dcterms:W3CDTF">2020-11-26T12:08:20Z</dcterms:created>
  <dcterms:modified xsi:type="dcterms:W3CDTF">2022-01-12T12:29:38Z</dcterms:modified>
</cp:coreProperties>
</file>